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3"/>
  </p:notesMasterIdLst>
  <p:sldIdLst>
    <p:sldId id="256" r:id="rId2"/>
    <p:sldId id="258" r:id="rId3"/>
    <p:sldId id="259" r:id="rId4"/>
    <p:sldId id="260" r:id="rId5"/>
    <p:sldId id="261" r:id="rId6"/>
    <p:sldId id="277" r:id="rId7"/>
    <p:sldId id="278" r:id="rId8"/>
    <p:sldId id="279" r:id="rId9"/>
    <p:sldId id="262" r:id="rId10"/>
    <p:sldId id="265" r:id="rId11"/>
    <p:sldId id="263" r:id="rId12"/>
    <p:sldId id="264" r:id="rId13"/>
    <p:sldId id="267" r:id="rId14"/>
    <p:sldId id="280" r:id="rId15"/>
    <p:sldId id="266" r:id="rId16"/>
    <p:sldId id="281" r:id="rId17"/>
    <p:sldId id="268" r:id="rId18"/>
    <p:sldId id="273" r:id="rId19"/>
    <p:sldId id="282" r:id="rId20"/>
    <p:sldId id="275" r:id="rId21"/>
    <p:sldId id="276" r:id="rId22"/>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4F8A"/>
    <a:srgbClr val="F79C2A"/>
    <a:srgbClr val="F7951D"/>
    <a:srgbClr val="C82032"/>
    <a:srgbClr val="F7941A"/>
    <a:srgbClr val="1AAD29"/>
    <a:srgbClr val="6E94E6"/>
    <a:srgbClr val="354D88"/>
    <a:srgbClr val="F8A134"/>
    <a:srgbClr val="F796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25" autoAdjust="0"/>
    <p:restoredTop sz="83292" autoAdjust="0"/>
  </p:normalViewPr>
  <p:slideViewPr>
    <p:cSldViewPr snapToGrid="0">
      <p:cViewPr>
        <p:scale>
          <a:sx n="66" d="100"/>
          <a:sy n="66" d="100"/>
        </p:scale>
        <p:origin x="413" y="206"/>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jpeg>
</file>

<file path=ppt/media/image2.png>
</file>

<file path=ppt/media/image20.png>
</file>

<file path=ppt/media/image21.jpeg>
</file>

<file path=ppt/media/image22.jpeg>
</file>

<file path=ppt/media/image23.jpeg>
</file>

<file path=ppt/media/image24.png>
</file>

<file path=ppt/media/image25.jpe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gif>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gif>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9FB750-A645-415D-A49E-3373215EE76C}" type="datetimeFigureOut">
              <a:rPr lang="vi-VN" smtClean="0"/>
              <a:t>17/06/2022</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FD701A-B4BE-4CCE-9C95-40FC3E14129C}" type="slidenum">
              <a:rPr lang="vi-VN" smtClean="0"/>
              <a:t>‹#›</a:t>
            </a:fld>
            <a:endParaRPr lang="vi-VN"/>
          </a:p>
        </p:txBody>
      </p:sp>
    </p:spTree>
    <p:extLst>
      <p:ext uri="{BB962C8B-B14F-4D97-AF65-F5344CB8AC3E}">
        <p14:creationId xmlns:p14="http://schemas.microsoft.com/office/powerpoint/2010/main" val="229631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92FD701A-B4BE-4CCE-9C95-40FC3E14129C}" type="slidenum">
              <a:rPr lang="vi-VN" smtClean="0"/>
              <a:t>1</a:t>
            </a:fld>
            <a:endParaRPr lang="vi-VN"/>
          </a:p>
        </p:txBody>
      </p:sp>
    </p:spTree>
    <p:extLst>
      <p:ext uri="{BB962C8B-B14F-4D97-AF65-F5344CB8AC3E}">
        <p14:creationId xmlns:p14="http://schemas.microsoft.com/office/powerpoint/2010/main" val="26236936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p:txBody>
      </p:sp>
      <p:sp>
        <p:nvSpPr>
          <p:cNvPr id="4" name="Slide Number Placeholder 3"/>
          <p:cNvSpPr>
            <a:spLocks noGrp="1"/>
          </p:cNvSpPr>
          <p:nvPr>
            <p:ph type="sldNum" sz="quarter" idx="10"/>
          </p:nvPr>
        </p:nvSpPr>
        <p:spPr/>
        <p:txBody>
          <a:bodyPr/>
          <a:lstStyle/>
          <a:p>
            <a:fld id="{92FD701A-B4BE-4CCE-9C95-40FC3E14129C}" type="slidenum">
              <a:rPr lang="vi-VN" smtClean="0"/>
              <a:t>13</a:t>
            </a:fld>
            <a:endParaRPr lang="vi-VN"/>
          </a:p>
        </p:txBody>
      </p:sp>
    </p:spTree>
    <p:extLst>
      <p:ext uri="{BB962C8B-B14F-4D97-AF65-F5344CB8AC3E}">
        <p14:creationId xmlns:p14="http://schemas.microsoft.com/office/powerpoint/2010/main" val="40298529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p:txBody>
      </p:sp>
      <p:sp>
        <p:nvSpPr>
          <p:cNvPr id="4" name="Slide Number Placeholder 3"/>
          <p:cNvSpPr>
            <a:spLocks noGrp="1"/>
          </p:cNvSpPr>
          <p:nvPr>
            <p:ph type="sldNum" sz="quarter" idx="10"/>
          </p:nvPr>
        </p:nvSpPr>
        <p:spPr/>
        <p:txBody>
          <a:bodyPr/>
          <a:lstStyle/>
          <a:p>
            <a:fld id="{92FD701A-B4BE-4CCE-9C95-40FC3E14129C}" type="slidenum">
              <a:rPr lang="vi-VN" smtClean="0"/>
              <a:t>14</a:t>
            </a:fld>
            <a:endParaRPr lang="vi-VN"/>
          </a:p>
        </p:txBody>
      </p:sp>
    </p:spTree>
    <p:extLst>
      <p:ext uri="{BB962C8B-B14F-4D97-AF65-F5344CB8AC3E}">
        <p14:creationId xmlns:p14="http://schemas.microsoft.com/office/powerpoint/2010/main" val="972869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smtClean="0">
                <a:solidFill>
                  <a:schemeClr val="tx1"/>
                </a:solidFill>
                <a:effectLst/>
                <a:latin typeface="+mn-lt"/>
                <a:ea typeface="+mn-ea"/>
                <a:cs typeface="+mn-cs"/>
              </a:rPr>
              <a:t>Lora Master sẽ được đặt ở sân thượng ký túc xá VKU. </a:t>
            </a:r>
            <a:endParaRPr lang="vi-VN" sz="1200" kern="1200" smtClean="0">
              <a:solidFill>
                <a:schemeClr val="tx1"/>
              </a:solidFill>
              <a:effectLst/>
              <a:latin typeface="+mn-lt"/>
              <a:ea typeface="+mn-ea"/>
              <a:cs typeface="+mn-cs"/>
            </a:endParaRPr>
          </a:p>
          <a:p>
            <a:pPr lvl="0"/>
            <a:r>
              <a:rPr lang="en-US" sz="1200" kern="1200" smtClean="0">
                <a:solidFill>
                  <a:schemeClr val="tx1"/>
                </a:solidFill>
                <a:effectLst/>
                <a:latin typeface="+mn-lt"/>
                <a:ea typeface="+mn-ea"/>
                <a:cs typeface="+mn-cs"/>
              </a:rPr>
              <a:t>Lora Slave sẽ sử dụng button để phát tín hiệu bật tắt đèn.</a:t>
            </a:r>
            <a:endParaRPr lang="vi-VN" sz="1200" kern="1200" smtClean="0">
              <a:solidFill>
                <a:schemeClr val="tx1"/>
              </a:solidFill>
              <a:effectLst/>
              <a:latin typeface="+mn-lt"/>
              <a:ea typeface="+mn-ea"/>
              <a:cs typeface="+mn-cs"/>
            </a:endParaRPr>
          </a:p>
          <a:p>
            <a:pPr lvl="0"/>
            <a:r>
              <a:rPr lang="en-US" sz="1200" kern="1200" smtClean="0">
                <a:solidFill>
                  <a:schemeClr val="tx1"/>
                </a:solidFill>
                <a:effectLst/>
                <a:latin typeface="+mn-lt"/>
                <a:ea typeface="+mn-ea"/>
                <a:cs typeface="+mn-cs"/>
              </a:rPr>
              <a:t>Cấp nguồn cho cả 2 module là nguồn chính hãng sony 5V 1.5A.</a:t>
            </a:r>
            <a:endParaRPr lang="vi-VN" sz="1200" kern="120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cách khoảng 700m khu vực đông dân cư, nhiều thiết bị phát sóng thì Lora Master vẫn nhận được tín hiệu ổn định độ trễ &lt;100s.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khoảng 800m khu vực ít dân cư và thiết bị phát sóng thì Lora Master vẫn nhận tín hiệu ổn định độ trễ &lt;100s.</a:t>
            </a:r>
            <a:endParaRPr lang="vi-VN" sz="1200" kern="1200" smtClean="0">
              <a:solidFill>
                <a:schemeClr val="tx1"/>
              </a:solidFill>
              <a:effectLst/>
              <a:latin typeface="+mn-lt"/>
              <a:ea typeface="+mn-ea"/>
              <a:cs typeface="+mn-cs"/>
            </a:endParaRPr>
          </a:p>
          <a:p>
            <a:r>
              <a:rPr lang="en-US" sz="1200" kern="1200" smtClean="0">
                <a:solidFill>
                  <a:schemeClr val="tx1"/>
                </a:solidFill>
                <a:effectLst/>
                <a:latin typeface="+mn-lt"/>
                <a:ea typeface="+mn-ea"/>
                <a:cs typeface="+mn-cs"/>
              </a:rPr>
              <a:t>khoảng cách khoảng 1000m khu vực ít dân cư và thiết bị phát sóng thì Lora Master nhận tín hiệu chập chờn, không ổn định, độ trễ &gt;120s.</a:t>
            </a:r>
            <a:endParaRPr lang="en-US" baseline="0" smtClean="0"/>
          </a:p>
        </p:txBody>
      </p:sp>
      <p:sp>
        <p:nvSpPr>
          <p:cNvPr id="4" name="Slide Number Placeholder 3"/>
          <p:cNvSpPr>
            <a:spLocks noGrp="1"/>
          </p:cNvSpPr>
          <p:nvPr>
            <p:ph type="sldNum" sz="quarter" idx="10"/>
          </p:nvPr>
        </p:nvSpPr>
        <p:spPr/>
        <p:txBody>
          <a:bodyPr/>
          <a:lstStyle/>
          <a:p>
            <a:fld id="{92FD701A-B4BE-4CCE-9C95-40FC3E14129C}" type="slidenum">
              <a:rPr lang="vi-VN" smtClean="0"/>
              <a:t>15</a:t>
            </a:fld>
            <a:endParaRPr lang="vi-VN"/>
          </a:p>
        </p:txBody>
      </p:sp>
    </p:spTree>
    <p:extLst>
      <p:ext uri="{BB962C8B-B14F-4D97-AF65-F5344CB8AC3E}">
        <p14:creationId xmlns:p14="http://schemas.microsoft.com/office/powerpoint/2010/main" val="1473246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5000" kern="1200" smtClean="0">
                <a:solidFill>
                  <a:schemeClr val="tx1"/>
                </a:solidFill>
                <a:effectLst/>
                <a:latin typeface="+mn-lt"/>
                <a:ea typeface="+mn-ea"/>
                <a:cs typeface="+mn-cs"/>
              </a:rPr>
              <a:t>Cảm biến TDS, nhiệt độ, pH hoạt động ổn định với độ sai lệch khá thấp. Tuy nhiên, cảm biến độ đục cho ra kết quả không ổn định, dữ liệu có mức sai số khá</a:t>
            </a:r>
            <a:r>
              <a:rPr lang="en-US" sz="5000" kern="1200" baseline="0" smtClean="0">
                <a:solidFill>
                  <a:schemeClr val="tx1"/>
                </a:solidFill>
                <a:effectLst/>
                <a:latin typeface="+mn-lt"/>
                <a:ea typeface="+mn-ea"/>
                <a:cs typeface="+mn-cs"/>
              </a:rPr>
              <a:t> cao</a:t>
            </a:r>
            <a:endParaRPr lang="vi-VN" sz="500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2FD701A-B4BE-4CCE-9C95-40FC3E14129C}" type="slidenum">
              <a:rPr lang="vi-VN" smtClean="0"/>
              <a:t>16</a:t>
            </a:fld>
            <a:endParaRPr lang="vi-VN"/>
          </a:p>
        </p:txBody>
      </p:sp>
    </p:spTree>
    <p:extLst>
      <p:ext uri="{BB962C8B-B14F-4D97-AF65-F5344CB8AC3E}">
        <p14:creationId xmlns:p14="http://schemas.microsoft.com/office/powerpoint/2010/main" val="5675472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smtClean="0"/>
          </a:p>
        </p:txBody>
      </p:sp>
      <p:sp>
        <p:nvSpPr>
          <p:cNvPr id="4" name="Slide Number Placeholder 3"/>
          <p:cNvSpPr>
            <a:spLocks noGrp="1"/>
          </p:cNvSpPr>
          <p:nvPr>
            <p:ph type="sldNum" sz="quarter" idx="10"/>
          </p:nvPr>
        </p:nvSpPr>
        <p:spPr/>
        <p:txBody>
          <a:bodyPr/>
          <a:lstStyle/>
          <a:p>
            <a:fld id="{92FD701A-B4BE-4CCE-9C95-40FC3E14129C}" type="slidenum">
              <a:rPr lang="vi-VN" smtClean="0"/>
              <a:t>17</a:t>
            </a:fld>
            <a:endParaRPr lang="vi-VN"/>
          </a:p>
        </p:txBody>
      </p:sp>
    </p:spTree>
    <p:extLst>
      <p:ext uri="{BB962C8B-B14F-4D97-AF65-F5344CB8AC3E}">
        <p14:creationId xmlns:p14="http://schemas.microsoft.com/office/powerpoint/2010/main" val="12781831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smtClean="0"/>
          </a:p>
        </p:txBody>
      </p:sp>
      <p:sp>
        <p:nvSpPr>
          <p:cNvPr id="4" name="Slide Number Placeholder 3"/>
          <p:cNvSpPr>
            <a:spLocks noGrp="1"/>
          </p:cNvSpPr>
          <p:nvPr>
            <p:ph type="sldNum" sz="quarter" idx="10"/>
          </p:nvPr>
        </p:nvSpPr>
        <p:spPr/>
        <p:txBody>
          <a:bodyPr/>
          <a:lstStyle/>
          <a:p>
            <a:fld id="{92FD701A-B4BE-4CCE-9C95-40FC3E14129C}" type="slidenum">
              <a:rPr lang="vi-VN" smtClean="0"/>
              <a:t>19</a:t>
            </a:fld>
            <a:endParaRPr lang="vi-VN"/>
          </a:p>
        </p:txBody>
      </p:sp>
    </p:spTree>
    <p:extLst>
      <p:ext uri="{BB962C8B-B14F-4D97-AF65-F5344CB8AC3E}">
        <p14:creationId xmlns:p14="http://schemas.microsoft.com/office/powerpoint/2010/main" val="41846772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aseline="0" smtClean="0"/>
              <a:t>Xây dựng công thức WQI để đánh giá tổng thể chất lượng nguồn nước, sử dụng các cảm biến công nghiệp để đảm bảo độ chính xác của các thông số từ đó sử dụng mô hình ML để dự đoán xu hương chất lượng nguồn nước</a:t>
            </a:r>
            <a:endParaRPr lang="en-US" baseline="0" smtClean="0"/>
          </a:p>
        </p:txBody>
      </p:sp>
      <p:sp>
        <p:nvSpPr>
          <p:cNvPr id="4" name="Slide Number Placeholder 3"/>
          <p:cNvSpPr>
            <a:spLocks noGrp="1"/>
          </p:cNvSpPr>
          <p:nvPr>
            <p:ph type="sldNum" sz="quarter" idx="10"/>
          </p:nvPr>
        </p:nvSpPr>
        <p:spPr/>
        <p:txBody>
          <a:bodyPr/>
          <a:lstStyle/>
          <a:p>
            <a:fld id="{92FD701A-B4BE-4CCE-9C95-40FC3E14129C}" type="slidenum">
              <a:rPr lang="vi-VN" smtClean="0"/>
              <a:t>20</a:t>
            </a:fld>
            <a:endParaRPr lang="vi-VN"/>
          </a:p>
        </p:txBody>
      </p:sp>
    </p:spTree>
    <p:extLst>
      <p:ext uri="{BB962C8B-B14F-4D97-AF65-F5344CB8AC3E}">
        <p14:creationId xmlns:p14="http://schemas.microsoft.com/office/powerpoint/2010/main" val="459869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200" smtClean="0">
                <a:latin typeface="Arial "/>
              </a:rPr>
              <a:t>Phát hiện và xử lý kịp thời các tình huống ô nhiễm và thay đổi bất thường của nguồn nước</a:t>
            </a:r>
            <a:endParaRPr lang="en-US" smtClean="0"/>
          </a:p>
          <a:p>
            <a:r>
              <a:rPr lang="vi-VN" smtClean="0"/>
              <a:t>Nguồn nước ngày càng bị ô nhiễm bởi rác thải, biến đổi khí hậu môi trường</a:t>
            </a:r>
            <a:endParaRPr lang="en-US" smtClean="0"/>
          </a:p>
          <a:p>
            <a:r>
              <a:rPr lang="en-US" baseline="0" smtClean="0"/>
              <a:t>Sự đổi mới trong cảm biến, giao thức truyền thông trong IoT, công nghệ Internet of Things, trí tuệ nhân tạo, ….</a:t>
            </a:r>
            <a:endParaRPr lang="en-US" baseline="0" smtClean="0"/>
          </a:p>
        </p:txBody>
      </p:sp>
      <p:sp>
        <p:nvSpPr>
          <p:cNvPr id="4" name="Slide Number Placeholder 3"/>
          <p:cNvSpPr>
            <a:spLocks noGrp="1"/>
          </p:cNvSpPr>
          <p:nvPr>
            <p:ph type="sldNum" sz="quarter" idx="10"/>
          </p:nvPr>
        </p:nvSpPr>
        <p:spPr/>
        <p:txBody>
          <a:bodyPr/>
          <a:lstStyle/>
          <a:p>
            <a:fld id="{92FD701A-B4BE-4CCE-9C95-40FC3E14129C}" type="slidenum">
              <a:rPr lang="vi-VN" smtClean="0"/>
              <a:t>4</a:t>
            </a:fld>
            <a:endParaRPr lang="vi-VN"/>
          </a:p>
        </p:txBody>
      </p:sp>
    </p:spTree>
    <p:extLst>
      <p:ext uri="{BB962C8B-B14F-4D97-AF65-F5344CB8AC3E}">
        <p14:creationId xmlns:p14="http://schemas.microsoft.com/office/powerpoint/2010/main" val="45154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Với</a:t>
            </a:r>
            <a:r>
              <a:rPr lang="en-US" baseline="0" smtClean="0"/>
              <a:t> mục </a:t>
            </a:r>
            <a:r>
              <a:rPr lang="en-US" baseline="0" smtClean="0"/>
              <a:t>tiêu nghiên cứu và ứng dụng công nghệ Lora vào hệ thống truyền nhận dữ liệu thu thập được từ các cảm biến nguồn nước</a:t>
            </a:r>
          </a:p>
          <a:p>
            <a:r>
              <a:rPr lang="en-US" baseline="0" smtClean="0"/>
              <a:t>Từ đó có thể hiển thị trực quan dữ liệu ở dạng biểu đồ và thông số giúp chúng ta có thể giám sát chất lượng nguồn nước vào thời gian thực</a:t>
            </a:r>
            <a:endParaRPr lang="vi-VN"/>
          </a:p>
        </p:txBody>
      </p:sp>
      <p:sp>
        <p:nvSpPr>
          <p:cNvPr id="4" name="Slide Number Placeholder 3"/>
          <p:cNvSpPr>
            <a:spLocks noGrp="1"/>
          </p:cNvSpPr>
          <p:nvPr>
            <p:ph type="sldNum" sz="quarter" idx="10"/>
          </p:nvPr>
        </p:nvSpPr>
        <p:spPr/>
        <p:txBody>
          <a:bodyPr/>
          <a:lstStyle/>
          <a:p>
            <a:fld id="{92FD701A-B4BE-4CCE-9C95-40FC3E14129C}" type="slidenum">
              <a:rPr lang="vi-VN" smtClean="0"/>
              <a:t>5</a:t>
            </a:fld>
            <a:endParaRPr lang="vi-VN"/>
          </a:p>
        </p:txBody>
      </p:sp>
    </p:spTree>
    <p:extLst>
      <p:ext uri="{BB962C8B-B14F-4D97-AF65-F5344CB8AC3E}">
        <p14:creationId xmlns:p14="http://schemas.microsoft.com/office/powerpoint/2010/main" val="4291368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Với</a:t>
            </a:r>
            <a:r>
              <a:rPr lang="en-US" baseline="0" smtClean="0"/>
              <a:t> mục </a:t>
            </a:r>
            <a:r>
              <a:rPr lang="en-US" baseline="0" smtClean="0"/>
              <a:t>tiêu nghiên cứu và ứng dụng công nghệ Lora vào hệ thống truyền nhận dữ liệu thu thập được từ các cảm biến nguồn nước</a:t>
            </a:r>
          </a:p>
          <a:p>
            <a:r>
              <a:rPr lang="en-US" baseline="0" smtClean="0"/>
              <a:t>Từ đó có thể hiển thị trực quan dữ liệu ở dạng biểu đồ và thông số giúp chúng ta có thể giám sát chất lượng nguồn nước vào thời gian thực</a:t>
            </a:r>
            <a:endParaRPr lang="vi-VN"/>
          </a:p>
        </p:txBody>
      </p:sp>
      <p:sp>
        <p:nvSpPr>
          <p:cNvPr id="4" name="Slide Number Placeholder 3"/>
          <p:cNvSpPr>
            <a:spLocks noGrp="1"/>
          </p:cNvSpPr>
          <p:nvPr>
            <p:ph type="sldNum" sz="quarter" idx="10"/>
          </p:nvPr>
        </p:nvSpPr>
        <p:spPr/>
        <p:txBody>
          <a:bodyPr/>
          <a:lstStyle/>
          <a:p>
            <a:fld id="{92FD701A-B4BE-4CCE-9C95-40FC3E14129C}" type="slidenum">
              <a:rPr lang="vi-VN" smtClean="0"/>
              <a:t>6</a:t>
            </a:fld>
            <a:endParaRPr lang="vi-VN"/>
          </a:p>
        </p:txBody>
      </p:sp>
    </p:spTree>
    <p:extLst>
      <p:ext uri="{BB962C8B-B14F-4D97-AF65-F5344CB8AC3E}">
        <p14:creationId xmlns:p14="http://schemas.microsoft.com/office/powerpoint/2010/main" val="172401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Công</a:t>
            </a:r>
            <a:r>
              <a:rPr lang="en-US" baseline="0" smtClean="0"/>
              <a:t> nghệ lora là viết tắt của long rang radio là công nghệ truyền dữ liệu dựa tần số radio với với khoảng cách lớn nhưng tiêu thụ nguồn năng lượng cực thấp, với 1 gateway có thể liên kết với hàng ngàn thiết bị đầu cuối do đó Lora ngày càng được sử dụng trong các dự án IoT</a:t>
            </a:r>
            <a:endParaRPr lang="vi-VN"/>
          </a:p>
        </p:txBody>
      </p:sp>
      <p:sp>
        <p:nvSpPr>
          <p:cNvPr id="4" name="Slide Number Placeholder 3"/>
          <p:cNvSpPr>
            <a:spLocks noGrp="1"/>
          </p:cNvSpPr>
          <p:nvPr>
            <p:ph type="sldNum" sz="quarter" idx="10"/>
          </p:nvPr>
        </p:nvSpPr>
        <p:spPr/>
        <p:txBody>
          <a:bodyPr/>
          <a:lstStyle/>
          <a:p>
            <a:fld id="{92FD701A-B4BE-4CCE-9C95-40FC3E14129C}" type="slidenum">
              <a:rPr lang="vi-VN" smtClean="0"/>
              <a:t>7</a:t>
            </a:fld>
            <a:endParaRPr lang="vi-VN"/>
          </a:p>
        </p:txBody>
      </p:sp>
    </p:spTree>
    <p:extLst>
      <p:ext uri="{BB962C8B-B14F-4D97-AF65-F5344CB8AC3E}">
        <p14:creationId xmlns:p14="http://schemas.microsoft.com/office/powerpoint/2010/main" val="2962063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t>*Pub/sub: publisher gửi tất cả thông tin cần thiết trong topic tới broker-server, subscriver</a:t>
            </a:r>
          </a:p>
          <a:p>
            <a:r>
              <a:rPr lang="vi-VN" smtClean="0"/>
              <a:t>yêu cầu nhận topic nào thì broker sẽ phân chia tới subscriver đó.</a:t>
            </a:r>
            <a:endParaRPr lang="en-US" smtClean="0"/>
          </a:p>
          <a:p>
            <a:endParaRPr lang="en-US" smtClean="0"/>
          </a:p>
          <a:p>
            <a:r>
              <a:rPr lang="vi-VN" smtClean="0"/>
              <a:t>** Ưu điểm / Nhược điểm của Pub / sub:</a:t>
            </a:r>
            <a:endParaRPr lang="en-US" smtClean="0"/>
          </a:p>
          <a:p>
            <a:pPr marL="171450" indent="-171450">
              <a:buFont typeface="Arial" panose="020B0604020202020204" pitchFamily="34" charset="0"/>
              <a:buChar char="•"/>
            </a:pPr>
            <a:r>
              <a:rPr lang="vi-VN" smtClean="0"/>
              <a:t>Ưu điểm: Khớp nối lỏng lẻo, Khả năng mở rộng, Thực hiện nhẹ</a:t>
            </a:r>
            <a:endParaRPr lang="en-US" smtClean="0"/>
          </a:p>
          <a:p>
            <a:pPr marL="171450" indent="-171450">
              <a:buFont typeface="Arial" panose="020B0604020202020204" pitchFamily="34" charset="0"/>
              <a:buChar char="•"/>
            </a:pPr>
            <a:r>
              <a:rPr lang="vi-VN" smtClean="0"/>
              <a:t>* Nhược điểm: không linh hoạt, Không có thương lượng loại nội dung, bảo mật, thông lượng</a:t>
            </a:r>
            <a:endParaRPr lang="vi-VN"/>
          </a:p>
        </p:txBody>
      </p:sp>
      <p:sp>
        <p:nvSpPr>
          <p:cNvPr id="4" name="Slide Number Placeholder 3"/>
          <p:cNvSpPr>
            <a:spLocks noGrp="1"/>
          </p:cNvSpPr>
          <p:nvPr>
            <p:ph type="sldNum" sz="quarter" idx="10"/>
          </p:nvPr>
        </p:nvSpPr>
        <p:spPr/>
        <p:txBody>
          <a:bodyPr/>
          <a:lstStyle/>
          <a:p>
            <a:fld id="{92FD701A-B4BE-4CCE-9C95-40FC3E14129C}" type="slidenum">
              <a:rPr lang="vi-VN" smtClean="0"/>
              <a:t>8</a:t>
            </a:fld>
            <a:endParaRPr lang="vi-VN"/>
          </a:p>
        </p:txBody>
      </p:sp>
    </p:spTree>
    <p:extLst>
      <p:ext uri="{BB962C8B-B14F-4D97-AF65-F5344CB8AC3E}">
        <p14:creationId xmlns:p14="http://schemas.microsoft.com/office/powerpoint/2010/main" val="19276444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500" smtClean="0"/>
              <a:t>kênh truyền</a:t>
            </a:r>
            <a:r>
              <a:rPr lang="vi-VN" sz="1500" b="0" i="0" kern="1200" smtClean="0">
                <a:solidFill>
                  <a:schemeClr val="tx1"/>
                </a:solidFill>
                <a:effectLst/>
                <a:latin typeface="+mn-lt"/>
                <a:ea typeface="+mn-ea"/>
                <a:cs typeface="+mn-cs"/>
              </a:rPr>
              <a:t>, </a:t>
            </a:r>
            <a:r>
              <a:rPr lang="vi-VN" sz="1500" smtClean="0"/>
              <a:t>địa chỉ</a:t>
            </a:r>
            <a:r>
              <a:rPr lang="vi-VN" sz="1500" b="0" i="0" kern="1200" smtClean="0">
                <a:solidFill>
                  <a:schemeClr val="tx1"/>
                </a:solidFill>
                <a:effectLst/>
                <a:latin typeface="+mn-lt"/>
                <a:ea typeface="+mn-ea"/>
                <a:cs typeface="+mn-cs"/>
              </a:rPr>
              <a:t>,… cần </a:t>
            </a:r>
            <a:r>
              <a:rPr lang="vi-VN" sz="1500" b="1" i="0" kern="1200" smtClean="0">
                <a:solidFill>
                  <a:schemeClr val="tx1"/>
                </a:solidFill>
                <a:effectLst/>
                <a:latin typeface="+mn-lt"/>
                <a:ea typeface="+mn-ea"/>
                <a:cs typeface="+mn-cs"/>
              </a:rPr>
              <a:t>phải giống nhau</a:t>
            </a:r>
            <a:r>
              <a:rPr lang="vi-VN" sz="1500" b="0" i="0" kern="1200" smtClean="0">
                <a:solidFill>
                  <a:schemeClr val="tx1"/>
                </a:solidFill>
                <a:effectLst/>
                <a:latin typeface="+mn-lt"/>
                <a:ea typeface="+mn-ea"/>
                <a:cs typeface="+mn-cs"/>
              </a:rPr>
              <a:t>.</a:t>
            </a:r>
            <a:endParaRPr lang="vi-VN" sz="1500"/>
          </a:p>
        </p:txBody>
      </p:sp>
      <p:sp>
        <p:nvSpPr>
          <p:cNvPr id="4" name="Slide Number Placeholder 3"/>
          <p:cNvSpPr>
            <a:spLocks noGrp="1"/>
          </p:cNvSpPr>
          <p:nvPr>
            <p:ph type="sldNum" sz="quarter" idx="10"/>
          </p:nvPr>
        </p:nvSpPr>
        <p:spPr/>
        <p:txBody>
          <a:bodyPr/>
          <a:lstStyle/>
          <a:p>
            <a:fld id="{92FD701A-B4BE-4CCE-9C95-40FC3E14129C}" type="slidenum">
              <a:rPr lang="vi-VN" smtClean="0"/>
              <a:t>10</a:t>
            </a:fld>
            <a:endParaRPr lang="vi-VN"/>
          </a:p>
        </p:txBody>
      </p:sp>
    </p:spTree>
    <p:extLst>
      <p:ext uri="{BB962C8B-B14F-4D97-AF65-F5344CB8AC3E}">
        <p14:creationId xmlns:p14="http://schemas.microsoft.com/office/powerpoint/2010/main" val="3191393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100"/>
              <a:buNone/>
            </a:pPr>
            <a:r>
              <a:rPr lang="en-US" b="1" smtClean="0"/>
              <a:t>Xây</a:t>
            </a:r>
            <a:r>
              <a:rPr lang="en-US" b="1" baseline="0" smtClean="0"/>
              <a:t> dựng mô hình chung:</a:t>
            </a:r>
          </a:p>
          <a:p>
            <a:pPr marL="171450" lvl="0" indent="-171450" algn="l" rtl="0">
              <a:lnSpc>
                <a:spcPct val="100000"/>
              </a:lnSpc>
              <a:spcBef>
                <a:spcPts val="0"/>
              </a:spcBef>
              <a:spcAft>
                <a:spcPts val="0"/>
              </a:spcAft>
              <a:buSzPts val="1100"/>
            </a:pPr>
            <a:r>
              <a:rPr lang="en-US" b="0" smtClean="0"/>
              <a:t>Dữ</a:t>
            </a:r>
            <a:r>
              <a:rPr lang="en-US" b="0" baseline="0" smtClean="0"/>
              <a:t> liệu của các cảm biến </a:t>
            </a:r>
            <a:r>
              <a:rPr lang="en-US" b="1" baseline="0" smtClean="0"/>
              <a:t>nhiệt độ, độ Ph, độ đục, đo tổng chất rắng hoà tan (TDS) </a:t>
            </a:r>
            <a:r>
              <a:rPr lang="en-US" b="0" baseline="0" smtClean="0"/>
              <a:t>được thu thập về bộ xử lý trung tâm, công nghệ Lora giúp giao tiếp truyền dữ liệu giữa các node cảm biến và node trung tâm.</a:t>
            </a:r>
          </a:p>
          <a:p>
            <a:pPr marL="171450" lvl="0" indent="-171450" algn="l" rtl="0">
              <a:lnSpc>
                <a:spcPct val="100000"/>
              </a:lnSpc>
              <a:spcBef>
                <a:spcPts val="0"/>
              </a:spcBef>
              <a:spcAft>
                <a:spcPts val="0"/>
              </a:spcAft>
              <a:buSzPts val="1100"/>
            </a:pPr>
            <a:r>
              <a:rPr lang="en-US" b="0" baseline="0" smtClean="0"/>
              <a:t>Tại node trung tâm </a:t>
            </a:r>
            <a:r>
              <a:rPr lang="en-US" b="1" baseline="0" smtClean="0"/>
              <a:t>(gateway) </a:t>
            </a:r>
            <a:r>
              <a:rPr lang="en-US" b="0" baseline="0" smtClean="0"/>
              <a:t>có vài trò thu thập dữ liệu của các node con, đồng thời gửi dữ liệu định kỳ lên website thông qua giao thức MQTT.</a:t>
            </a:r>
          </a:p>
          <a:p>
            <a:pPr marL="171450" lvl="0" indent="-171450" algn="l" rtl="0">
              <a:lnSpc>
                <a:spcPct val="100000"/>
              </a:lnSpc>
              <a:spcBef>
                <a:spcPts val="0"/>
              </a:spcBef>
              <a:spcAft>
                <a:spcPts val="0"/>
              </a:spcAft>
              <a:buSzPts val="1100"/>
            </a:pPr>
            <a:r>
              <a:rPr lang="en-US" b="1" baseline="0" smtClean="0">
                <a:solidFill>
                  <a:srgbClr val="FF0000"/>
                </a:solidFill>
              </a:rPr>
              <a:t>MQTT broker </a:t>
            </a:r>
            <a:r>
              <a:rPr lang="en-US" b="0" baseline="0" smtClean="0"/>
              <a:t>có nhiệm vụ làm cầu nối truyền và nhận các gói tin giữa ứng dụng và bộ xử lý trung tâm.</a:t>
            </a:r>
          </a:p>
          <a:p>
            <a:pPr marL="171450" lvl="0" indent="-171450" algn="l" rtl="0">
              <a:lnSpc>
                <a:spcPct val="100000"/>
              </a:lnSpc>
              <a:spcBef>
                <a:spcPts val="0"/>
              </a:spcBef>
              <a:spcAft>
                <a:spcPts val="0"/>
              </a:spcAft>
              <a:buSzPts val="1100"/>
            </a:pPr>
            <a:r>
              <a:rPr lang="en-US" b="1" baseline="0" smtClean="0"/>
              <a:t>Tại phần ứng dụng người dùng</a:t>
            </a:r>
            <a:r>
              <a:rPr lang="en-US" b="0" baseline="0" smtClean="0"/>
              <a:t>: Nhóm dự kiến sẽ hệ thống website có chức năng hiển thị dữ liệu ở dạng biểu đồ Timeseries và thống kê. </a:t>
            </a:r>
            <a:endParaRPr lang="en-US" baseline="0" smtClean="0">
              <a:solidFill>
                <a:schemeClr val="tx1"/>
              </a:solidFill>
            </a:endParaRPr>
          </a:p>
        </p:txBody>
      </p:sp>
      <p:sp>
        <p:nvSpPr>
          <p:cNvPr id="4" name="Slide Number Placeholder 3"/>
          <p:cNvSpPr>
            <a:spLocks noGrp="1"/>
          </p:cNvSpPr>
          <p:nvPr>
            <p:ph type="sldNum" sz="quarter" idx="10"/>
          </p:nvPr>
        </p:nvSpPr>
        <p:spPr/>
        <p:txBody>
          <a:bodyPr/>
          <a:lstStyle/>
          <a:p>
            <a:fld id="{92FD701A-B4BE-4CCE-9C95-40FC3E14129C}" type="slidenum">
              <a:rPr lang="vi-VN" smtClean="0"/>
              <a:t>11</a:t>
            </a:fld>
            <a:endParaRPr lang="vi-VN"/>
          </a:p>
        </p:txBody>
      </p:sp>
    </p:spTree>
    <p:extLst>
      <p:ext uri="{BB962C8B-B14F-4D97-AF65-F5344CB8AC3E}">
        <p14:creationId xmlns:p14="http://schemas.microsoft.com/office/powerpoint/2010/main" val="106929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smtClean="0">
                <a:solidFill>
                  <a:schemeClr val="tx1"/>
                </a:solidFill>
              </a:rPr>
              <a:t>Tiếp theo chúng ta sẽ đi đến Quá trình xây dựng mô hình Machine Learning gồm có 5 bước chính:</a:t>
            </a:r>
          </a:p>
          <a:p>
            <a:pPr marL="228600" indent="-228600">
              <a:buFont typeface="Arial" panose="020B0604020202020204" pitchFamily="34" charset="0"/>
              <a:buChar char="•"/>
            </a:pPr>
            <a:r>
              <a:rPr lang="en-US" baseline="0" smtClean="0">
                <a:solidFill>
                  <a:schemeClr val="tx1"/>
                </a:solidFill>
              </a:rPr>
              <a:t>Xác định mục tiêu rõ ràng của dự án học máy của mình càng cụ thể càng tốt. Ví dụ trong đề tài này là xử dụng mô hình Hồi Quy để dự đoán mức độ tiêu thụ điện trong tương lai.</a:t>
            </a:r>
          </a:p>
          <a:p>
            <a:pPr marL="228600" indent="-228600">
              <a:buFont typeface="Arial" panose="020B0604020202020204" pitchFamily="34" charset="0"/>
              <a:buChar char="•"/>
            </a:pPr>
            <a:r>
              <a:rPr lang="en-US" baseline="0" smtClean="0">
                <a:solidFill>
                  <a:schemeClr val="tx1"/>
                </a:solidFill>
              </a:rPr>
              <a:t>Bước 2 là thu thập dữ liệu, sử dụng các kĩ thuật phân tích trực quan hoá đút kết các đặc trưng biến dữ liệu thô thành dữ liệu có ích</a:t>
            </a:r>
          </a:p>
          <a:p>
            <a:pPr marL="228600" indent="-228600">
              <a:buFont typeface="Arial" panose="020B0604020202020204" pitchFamily="34" charset="0"/>
              <a:buChar char="•"/>
            </a:pPr>
            <a:r>
              <a:rPr lang="en-US" baseline="0" smtClean="0">
                <a:solidFill>
                  <a:schemeClr val="tx1"/>
                </a:solidFill>
              </a:rPr>
              <a:t>Để phục vụ cho bước thứ 3 là quá trình xây dựng mô hình Máy học dựa trên các thuật toán. Như trong đề tài này sử dụng các thuật toán: hồi quy tự động, vector hồi quy tự động, prophet, vân vân</a:t>
            </a:r>
          </a:p>
          <a:p>
            <a:pPr marL="228600" indent="-228600">
              <a:buFont typeface="Arial" panose="020B0604020202020204" pitchFamily="34" charset="0"/>
              <a:buChar char="•"/>
            </a:pPr>
            <a:r>
              <a:rPr lang="en-US" baseline="0" smtClean="0">
                <a:solidFill>
                  <a:schemeClr val="tx1"/>
                </a:solidFill>
              </a:rPr>
              <a:t>Nhầm tối ưu hoá cho dự án chúng ta cần đánh giá độ chính xác, sai số tuyệt đối từ đó chọn ra thuật toán tốt nhất cho dự án. Trong bài toán này chúng tôi sử dụng đánh giá dựa trên LỖI TUYỆT ĐỐI TRUNG BÌNH</a:t>
            </a:r>
          </a:p>
          <a:p>
            <a:pPr marL="228600" indent="-228600">
              <a:buFont typeface="Arial" panose="020B0604020202020204" pitchFamily="34" charset="0"/>
              <a:buChar char="•"/>
            </a:pPr>
            <a:r>
              <a:rPr lang="en-US" baseline="0" smtClean="0">
                <a:solidFill>
                  <a:schemeClr val="tx1"/>
                </a:solidFill>
              </a:rPr>
              <a:t>Và bước cuối cùng là diễn giải và thống nhất các yếu tố khác để đưa mô hình vào các ứng dụng người dùng.</a:t>
            </a:r>
          </a:p>
          <a:p>
            <a:pPr marL="228600" indent="-228600">
              <a:buFont typeface="Arial" panose="020B0604020202020204" pitchFamily="34" charset="0"/>
              <a:buChar char="•"/>
            </a:pPr>
            <a:endParaRPr lang="en-US" baseline="0" smtClean="0">
              <a:solidFill>
                <a:schemeClr val="tx1"/>
              </a:solidFill>
            </a:endParaRPr>
          </a:p>
          <a:p>
            <a:pPr marL="228600" indent="-228600">
              <a:buFont typeface="Arial" panose="020B0604020202020204" pitchFamily="34" charset="0"/>
              <a:buChar char="•"/>
            </a:pPr>
            <a:endParaRPr lang="en-US" baseline="0" smtClean="0">
              <a:solidFill>
                <a:schemeClr val="tx1"/>
              </a:solidFill>
            </a:endParaRPr>
          </a:p>
          <a:p>
            <a:pPr marL="228600" indent="-228600">
              <a:buFont typeface="Arial" panose="020B0604020202020204" pitchFamily="34" charset="0"/>
              <a:buChar char="•"/>
            </a:pPr>
            <a:endParaRPr lang="en-US" baseline="0" smtClean="0">
              <a:solidFill>
                <a:schemeClr val="tx1"/>
              </a:solidFill>
            </a:endParaRPr>
          </a:p>
          <a:p>
            <a:endParaRPr lang="en-US" baseline="0" smtClean="0">
              <a:solidFill>
                <a:schemeClr val="tx1"/>
              </a:solidFill>
            </a:endParaRPr>
          </a:p>
        </p:txBody>
      </p:sp>
      <p:sp>
        <p:nvSpPr>
          <p:cNvPr id="4" name="Slide Number Placeholder 3"/>
          <p:cNvSpPr>
            <a:spLocks noGrp="1"/>
          </p:cNvSpPr>
          <p:nvPr>
            <p:ph type="sldNum" sz="quarter" idx="10"/>
          </p:nvPr>
        </p:nvSpPr>
        <p:spPr/>
        <p:txBody>
          <a:bodyPr/>
          <a:lstStyle/>
          <a:p>
            <a:fld id="{92FD701A-B4BE-4CCE-9C95-40FC3E14129C}" type="slidenum">
              <a:rPr lang="vi-VN" smtClean="0"/>
              <a:t>12</a:t>
            </a:fld>
            <a:endParaRPr lang="vi-VN"/>
          </a:p>
        </p:txBody>
      </p:sp>
    </p:spTree>
    <p:extLst>
      <p:ext uri="{BB962C8B-B14F-4D97-AF65-F5344CB8AC3E}">
        <p14:creationId xmlns:p14="http://schemas.microsoft.com/office/powerpoint/2010/main" val="989501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vi-V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vi-VN"/>
          </a:p>
        </p:txBody>
      </p:sp>
      <p:sp>
        <p:nvSpPr>
          <p:cNvPr id="4" name="Date Placeholder 3"/>
          <p:cNvSpPr>
            <a:spLocks noGrp="1"/>
          </p:cNvSpPr>
          <p:nvPr>
            <p:ph type="dt" sz="half" idx="10"/>
          </p:nvPr>
        </p:nvSpPr>
        <p:spPr/>
        <p:txBody>
          <a:bodyPr/>
          <a:lstStyle/>
          <a:p>
            <a:fld id="{876BDF95-81CD-46FB-A1B2-A4B66122CAC9}" type="datetime1">
              <a:rPr lang="vi-VN" smtClean="0"/>
              <a:t>18/06/2022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1390029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7E4BC417-8BB6-44B6-BF18-3E60794AD718}" type="datetime1">
              <a:rPr lang="vi-VN" smtClean="0"/>
              <a:t>18/06/2022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3415823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vi-V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957A1663-4556-4FD4-9DF1-8872F1C60B6E}" type="datetime1">
              <a:rPr lang="vi-VN" smtClean="0"/>
              <a:t>18/06/2022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344817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1ECB0F7C-B282-460D-8494-5BDA66D1686C}" type="datetime1">
              <a:rPr lang="vi-VN" smtClean="0"/>
              <a:t>18/06/2022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3802556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vi-V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54FADFA-4424-44F8-AB12-1C9FC14673B8}" type="datetime1">
              <a:rPr lang="vi-VN" smtClean="0"/>
              <a:t>18/06/2022</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476726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Date Placeholder 4"/>
          <p:cNvSpPr>
            <a:spLocks noGrp="1"/>
          </p:cNvSpPr>
          <p:nvPr>
            <p:ph type="dt" sz="half" idx="10"/>
          </p:nvPr>
        </p:nvSpPr>
        <p:spPr/>
        <p:txBody>
          <a:bodyPr/>
          <a:lstStyle/>
          <a:p>
            <a:fld id="{ECC61B11-8DF2-43E0-9B41-4ACA0A299EBC}" type="datetime1">
              <a:rPr lang="vi-VN" smtClean="0"/>
              <a:t>18/06/2022</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131903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vi-V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7" name="Date Placeholder 6"/>
          <p:cNvSpPr>
            <a:spLocks noGrp="1"/>
          </p:cNvSpPr>
          <p:nvPr>
            <p:ph type="dt" sz="half" idx="10"/>
          </p:nvPr>
        </p:nvSpPr>
        <p:spPr/>
        <p:txBody>
          <a:bodyPr/>
          <a:lstStyle/>
          <a:p>
            <a:fld id="{0EB80AA9-639C-4B16-8936-5855F46E14D2}" type="datetime1">
              <a:rPr lang="vi-VN" smtClean="0"/>
              <a:t>18/06/2022</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3090459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Date Placeholder 2"/>
          <p:cNvSpPr>
            <a:spLocks noGrp="1"/>
          </p:cNvSpPr>
          <p:nvPr>
            <p:ph type="dt" sz="half" idx="10"/>
          </p:nvPr>
        </p:nvSpPr>
        <p:spPr/>
        <p:txBody>
          <a:bodyPr/>
          <a:lstStyle/>
          <a:p>
            <a:fld id="{C23EBD5D-B50F-4FC4-967A-CF90B209963B}" type="datetime1">
              <a:rPr lang="vi-VN" smtClean="0"/>
              <a:t>18/06/2022</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3245931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863459-C380-40F4-9EF9-1D61A5AD8D66}" type="datetime1">
              <a:rPr lang="vi-VN" smtClean="0"/>
              <a:t>18/06/2022</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1649699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vi-V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03D720B-03CC-464F-BC27-9F8AC51F4BA7}" type="datetime1">
              <a:rPr lang="vi-VN" smtClean="0"/>
              <a:t>18/06/2022</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4286102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vi-V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7313D1D-D8C4-4AAD-A775-35885F3035BB}" type="datetime1">
              <a:rPr lang="vi-VN" smtClean="0"/>
              <a:t>18/06/2022</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DCC940C1-AB0E-4982-BB7E-4A0958B9339B}" type="slidenum">
              <a:rPr lang="vi-VN" smtClean="0"/>
              <a:t>‹#›</a:t>
            </a:fld>
            <a:endParaRPr lang="vi-VN"/>
          </a:p>
        </p:txBody>
      </p:sp>
    </p:spTree>
    <p:extLst>
      <p:ext uri="{BB962C8B-B14F-4D97-AF65-F5344CB8AC3E}">
        <p14:creationId xmlns:p14="http://schemas.microsoft.com/office/powerpoint/2010/main" val="995059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vi-V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4BE261-4801-46CE-9ABB-92F1A163EB38}" type="datetime1">
              <a:rPr lang="vi-VN" smtClean="0"/>
              <a:t>18/06/2022</a:t>
            </a:fld>
            <a:endParaRPr lang="vi-V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C940C1-AB0E-4982-BB7E-4A0958B9339B}" type="slidenum">
              <a:rPr lang="vi-VN" smtClean="0"/>
              <a:t>‹#›</a:t>
            </a:fld>
            <a:endParaRPr lang="vi-VN"/>
          </a:p>
        </p:txBody>
      </p:sp>
    </p:spTree>
    <p:extLst>
      <p:ext uri="{BB962C8B-B14F-4D97-AF65-F5344CB8AC3E}">
        <p14:creationId xmlns:p14="http://schemas.microsoft.com/office/powerpoint/2010/main" val="27857161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9.PNG"/><Relationship Id="rId7" Type="http://schemas.openxmlformats.org/officeDocument/2006/relationships/image" Target="../media/image20.png"/><Relationship Id="rId12" Type="http://schemas.openxmlformats.org/officeDocument/2006/relationships/image" Target="../media/image25.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9.jpeg"/><Relationship Id="rId11" Type="http://schemas.openxmlformats.org/officeDocument/2006/relationships/image" Target="../media/image24.png"/><Relationship Id="rId5" Type="http://schemas.openxmlformats.org/officeDocument/2006/relationships/image" Target="../media/image18.gif"/><Relationship Id="rId10" Type="http://schemas.openxmlformats.org/officeDocument/2006/relationships/image" Target="../media/image23.jpeg"/><Relationship Id="rId4" Type="http://schemas.openxmlformats.org/officeDocument/2006/relationships/image" Target="../media/image17.png"/><Relationship Id="rId9" Type="http://schemas.openxmlformats.org/officeDocument/2006/relationships/image" Target="../media/image22.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18.gif"/></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18.gif"/></Relationships>
</file>

<file path=ppt/slides/_rels/slide13.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6.PNG"/><Relationship Id="rId7"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18.gif"/></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18.gif"/></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gif"/></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3.gif"/></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3.gif"/></Relationships>
</file>

<file path=ppt/slides/_rels/slide1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33.gi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docs.google.com/spreadsheets/d/1ZutwCxSxcVfmnSYXz7JLIG5L92qZmGlzT1nOrDbAIdg/copy"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43.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7.gif"/></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7.gif"/></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7.gif"/></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65535F-B580-4411-AFBA-1BA6A3DF4A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924796" cy="1009409"/>
          </a:xfrm>
          <a:prstGeom prst="rect">
            <a:avLst/>
          </a:prstGeom>
        </p:spPr>
      </p:pic>
      <p:sp>
        <p:nvSpPr>
          <p:cNvPr id="5" name="Rectangle 4">
            <a:extLst>
              <a:ext uri="{FF2B5EF4-FFF2-40B4-BE49-F238E27FC236}">
                <a16:creationId xmlns:a16="http://schemas.microsoft.com/office/drawing/2014/main" id="{AE98A64D-B612-4A75-BD09-14ABC174A59A}"/>
              </a:ext>
            </a:extLst>
          </p:cNvPr>
          <p:cNvSpPr/>
          <p:nvPr/>
        </p:nvSpPr>
        <p:spPr>
          <a:xfrm>
            <a:off x="4508634" y="135372"/>
            <a:ext cx="3553217"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FF0000"/>
                </a:solidFill>
                <a:latin typeface="Arial" panose="020B0604020202020204" pitchFamily="34" charset="0"/>
                <a:cs typeface="Arial" panose="020B0604020202020204" pitchFamily="34" charset="0"/>
              </a:rPr>
              <a:t>THE UNIVERSITY OF DANANG</a:t>
            </a:r>
          </a:p>
        </p:txBody>
      </p:sp>
      <p:sp>
        <p:nvSpPr>
          <p:cNvPr id="6" name="Rectangle 5">
            <a:extLst>
              <a:ext uri="{FF2B5EF4-FFF2-40B4-BE49-F238E27FC236}">
                <a16:creationId xmlns:a16="http://schemas.microsoft.com/office/drawing/2014/main" id="{1344B618-85F9-4522-94A6-CD143EE082AD}"/>
              </a:ext>
            </a:extLst>
          </p:cNvPr>
          <p:cNvSpPr/>
          <p:nvPr/>
        </p:nvSpPr>
        <p:spPr>
          <a:xfrm>
            <a:off x="2427547" y="504704"/>
            <a:ext cx="8473441" cy="369332"/>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364F8A"/>
                </a:solidFill>
                <a:latin typeface="Arial" panose="020B0604020202020204" pitchFamily="34" charset="0"/>
                <a:cs typeface="Arial" panose="020B0604020202020204" pitchFamily="34" charset="0"/>
              </a:rPr>
              <a:t>Vietnam - Korea University of Information and Communication Technology</a:t>
            </a:r>
          </a:p>
        </p:txBody>
      </p:sp>
      <p:sp>
        <p:nvSpPr>
          <p:cNvPr id="7" name="Rectangle 6"/>
          <p:cNvSpPr/>
          <p:nvPr/>
        </p:nvSpPr>
        <p:spPr>
          <a:xfrm>
            <a:off x="3398105" y="2160600"/>
            <a:ext cx="5774273" cy="477054"/>
          </a:xfrm>
          <a:prstGeom prst="rect">
            <a:avLst/>
          </a:prstGeom>
        </p:spPr>
        <p:txBody>
          <a:bodyPr wrap="none">
            <a:spAutoFit/>
          </a:bodyPr>
          <a:lstStyle/>
          <a:p>
            <a:r>
              <a:rPr lang="vi-VN" sz="2500" b="1" i="0" smtClean="0">
                <a:solidFill>
                  <a:srgbClr val="1C1E21"/>
                </a:solidFill>
                <a:effectLst/>
              </a:rPr>
              <a:t>FACILITIES PROJECT REPORTING </a:t>
            </a:r>
            <a:r>
              <a:rPr lang="en-US" sz="2500" b="1" i="0" smtClean="0">
                <a:solidFill>
                  <a:srgbClr val="1C1E21"/>
                </a:solidFill>
                <a:effectLst/>
                <a:latin typeface="Arial" panose="020B0604020202020204" pitchFamily="34" charset="0"/>
                <a:cs typeface="Arial" panose="020B0604020202020204" pitchFamily="34" charset="0"/>
              </a:rPr>
              <a:t>5</a:t>
            </a:r>
            <a:endParaRPr lang="vi-VN" sz="2500" b="1" i="0">
              <a:solidFill>
                <a:srgbClr val="1C1E21"/>
              </a:solidFill>
              <a:effectLst/>
              <a:latin typeface="Arial" panose="020B0604020202020204" pitchFamily="34" charset="0"/>
              <a:cs typeface="Arial" panose="020B0604020202020204" pitchFamily="34" charset="0"/>
            </a:endParaRPr>
          </a:p>
        </p:txBody>
      </p:sp>
      <p:sp>
        <p:nvSpPr>
          <p:cNvPr id="8" name="Rectangle 7"/>
          <p:cNvSpPr/>
          <p:nvPr/>
        </p:nvSpPr>
        <p:spPr>
          <a:xfrm>
            <a:off x="2701700" y="2734996"/>
            <a:ext cx="6832448" cy="954107"/>
          </a:xfrm>
          <a:prstGeom prst="rect">
            <a:avLst/>
          </a:prstGeom>
        </p:spPr>
        <p:txBody>
          <a:bodyPr wrap="none">
            <a:spAutoFit/>
          </a:bodyPr>
          <a:lstStyle/>
          <a:p>
            <a:pPr algn="ctr"/>
            <a:r>
              <a:rPr lang="en-US" sz="2800" b="1">
                <a:solidFill>
                  <a:srgbClr val="C82032"/>
                </a:solidFill>
                <a:latin typeface="Arial" panose="020B0604020202020204" pitchFamily="34" charset="0"/>
                <a:cs typeface="Arial" panose="020B0604020202020204" pitchFamily="34" charset="0"/>
              </a:rPr>
              <a:t>BUILDING WATER </a:t>
            </a:r>
            <a:r>
              <a:rPr lang="en-US" sz="2800" b="1">
                <a:solidFill>
                  <a:srgbClr val="C82032"/>
                </a:solidFill>
                <a:latin typeface="Arial" panose="020B0604020202020204" pitchFamily="34" charset="0"/>
                <a:cs typeface="Arial" panose="020B0604020202020204" pitchFamily="34" charset="0"/>
              </a:rPr>
              <a:t>QUALITY </a:t>
            </a:r>
            <a:endParaRPr lang="en-US" sz="2800" b="1" smtClean="0">
              <a:solidFill>
                <a:srgbClr val="C82032"/>
              </a:solidFill>
              <a:latin typeface="Arial" panose="020B0604020202020204" pitchFamily="34" charset="0"/>
              <a:cs typeface="Arial" panose="020B0604020202020204" pitchFamily="34" charset="0"/>
            </a:endParaRPr>
          </a:p>
          <a:p>
            <a:pPr algn="ctr"/>
            <a:r>
              <a:rPr lang="en-US" sz="2800" b="1" smtClean="0">
                <a:solidFill>
                  <a:srgbClr val="C82032"/>
                </a:solidFill>
                <a:latin typeface="Arial" panose="020B0604020202020204" pitchFamily="34" charset="0"/>
                <a:cs typeface="Arial" panose="020B0604020202020204" pitchFamily="34" charset="0"/>
              </a:rPr>
              <a:t>ANALYSIS </a:t>
            </a:r>
            <a:r>
              <a:rPr lang="en-US" sz="2800" b="1">
                <a:solidFill>
                  <a:srgbClr val="C82032"/>
                </a:solidFill>
                <a:latin typeface="Arial" panose="020B0604020202020204" pitchFamily="34" charset="0"/>
                <a:cs typeface="Arial" panose="020B0604020202020204" pitchFamily="34" charset="0"/>
              </a:rPr>
              <a:t>AND MONITORING SYSTEM</a:t>
            </a:r>
            <a:endParaRPr lang="vi-VN" sz="2800" b="1">
              <a:solidFill>
                <a:srgbClr val="C82032"/>
              </a:solidFill>
              <a:latin typeface="Arial" panose="020B0604020202020204" pitchFamily="34" charset="0"/>
              <a:cs typeface="Arial" panose="020B0604020202020204" pitchFamily="34" charset="0"/>
            </a:endParaRPr>
          </a:p>
        </p:txBody>
      </p:sp>
      <p:sp>
        <p:nvSpPr>
          <p:cNvPr id="9" name="Rectangle 8"/>
          <p:cNvSpPr/>
          <p:nvPr/>
        </p:nvSpPr>
        <p:spPr>
          <a:xfrm>
            <a:off x="0" y="4867946"/>
            <a:ext cx="7099453" cy="1323439"/>
          </a:xfrm>
          <a:prstGeom prst="rect">
            <a:avLst/>
          </a:prstGeom>
        </p:spPr>
        <p:txBody>
          <a:bodyPr wrap="square">
            <a:spAutoFit/>
          </a:bodyPr>
          <a:lstStyle/>
          <a:p>
            <a:pPr>
              <a:lnSpc>
                <a:spcPct val="200000"/>
              </a:lnSpc>
            </a:pPr>
            <a:r>
              <a:rPr lang="en-US" sz="2000" b="1" i="0" smtClean="0">
                <a:solidFill>
                  <a:srgbClr val="050505"/>
                </a:solidFill>
                <a:effectLst/>
                <a:latin typeface="Arial" panose="020B0604020202020204" pitchFamily="34" charset="0"/>
                <a:cs typeface="Arial" panose="020B0604020202020204" pitchFamily="34" charset="0"/>
              </a:rPr>
              <a:t>Student implementation: </a:t>
            </a:r>
            <a:r>
              <a:rPr lang="en-US" sz="2000" b="0" i="0" smtClean="0">
                <a:solidFill>
                  <a:srgbClr val="050505"/>
                </a:solidFill>
                <a:effectLst/>
                <a:latin typeface="Arial" panose="020B0604020202020204" pitchFamily="34" charset="0"/>
                <a:cs typeface="Arial" panose="020B0604020202020204" pitchFamily="34" charset="0"/>
              </a:rPr>
              <a:t>Vo Van Hoang - 19CE – 19CE017 </a:t>
            </a:r>
            <a:r>
              <a:rPr lang="en-US" sz="2000" b="1" i="0" smtClean="0">
                <a:solidFill>
                  <a:srgbClr val="050505"/>
                </a:solidFill>
                <a:effectLst/>
                <a:latin typeface="Arial" panose="020B0604020202020204" pitchFamily="34" charset="0"/>
                <a:cs typeface="Arial" panose="020B0604020202020204" pitchFamily="34" charset="0"/>
              </a:rPr>
              <a:t>Instructor: </a:t>
            </a:r>
            <a:r>
              <a:rPr lang="en-US" sz="2000" b="0" i="0" smtClean="0">
                <a:solidFill>
                  <a:srgbClr val="050505"/>
                </a:solidFill>
                <a:effectLst/>
                <a:latin typeface="Arial" panose="020B0604020202020204" pitchFamily="34" charset="0"/>
                <a:cs typeface="Arial" panose="020B0604020202020204" pitchFamily="34" charset="0"/>
              </a:rPr>
              <a:t>PhD. Phan Thi Lan Anh</a:t>
            </a:r>
            <a:endParaRPr lang="vi-VN" sz="2000">
              <a:latin typeface="Arial" panose="020B0604020202020204" pitchFamily="34" charset="0"/>
              <a:cs typeface="Arial" panose="020B0604020202020204" pitchFamily="34" charset="0"/>
            </a:endParaRP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2440" y="3642997"/>
            <a:ext cx="3903027" cy="2927270"/>
          </a:xfrm>
          <a:prstGeom prst="rect">
            <a:avLst/>
          </a:prstGeom>
        </p:spPr>
      </p:pic>
    </p:spTree>
    <p:extLst>
      <p:ext uri="{BB962C8B-B14F-4D97-AF65-F5344CB8AC3E}">
        <p14:creationId xmlns:p14="http://schemas.microsoft.com/office/powerpoint/2010/main" val="24999297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p:nvSpPr>
        <p:spPr>
          <a:xfrm>
            <a:off x="4736876" y="608967"/>
            <a:ext cx="2909130" cy="477054"/>
          </a:xfrm>
          <a:prstGeom prst="rect">
            <a:avLst/>
          </a:prstGeom>
        </p:spPr>
        <p:txBody>
          <a:bodyPr wrap="none">
            <a:spAutoFit/>
          </a:bodyPr>
          <a:lstStyle/>
          <a:p>
            <a:r>
              <a:rPr lang="en-US" sz="2500" b="1" smtClean="0"/>
              <a:t>Devices And Sensors</a:t>
            </a:r>
            <a:endParaRPr lang="vi-VN" sz="2500" b="1"/>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36876" y="2249038"/>
            <a:ext cx="2933700" cy="2933700"/>
          </a:xfrm>
          <a:prstGeom prst="rect">
            <a:avLst/>
          </a:prstGeom>
        </p:spPr>
      </p:pic>
      <p:cxnSp>
        <p:nvCxnSpPr>
          <p:cNvPr id="15" name="Elbow Connector 14"/>
          <p:cNvCxnSpPr/>
          <p:nvPr/>
        </p:nvCxnSpPr>
        <p:spPr>
          <a:xfrm flipV="1">
            <a:off x="6724345" y="2249685"/>
            <a:ext cx="2165587" cy="482369"/>
          </a:xfrm>
          <a:prstGeom prst="bentConnector3">
            <a:avLst>
              <a:gd name="adj1" fmla="val 537"/>
            </a:avLst>
          </a:prstGeom>
          <a:ln w="1905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a:off x="7098851" y="4229895"/>
            <a:ext cx="1637174" cy="1469914"/>
          </a:xfrm>
          <a:prstGeom prst="bentConnector3">
            <a:avLst>
              <a:gd name="adj1" fmla="val -1"/>
            </a:avLst>
          </a:prstGeom>
          <a:ln w="1905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21" name="Elbow Connector 20"/>
          <p:cNvCxnSpPr/>
          <p:nvPr/>
        </p:nvCxnSpPr>
        <p:spPr>
          <a:xfrm rot="10800000" flipV="1">
            <a:off x="3115810" y="4630487"/>
            <a:ext cx="2528674" cy="1372791"/>
          </a:xfrm>
          <a:prstGeom prst="bentConnector3">
            <a:avLst>
              <a:gd name="adj1" fmla="val -1659"/>
            </a:avLst>
          </a:prstGeom>
          <a:ln w="1905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29" name="Elbow Connector 28"/>
          <p:cNvCxnSpPr/>
          <p:nvPr/>
        </p:nvCxnSpPr>
        <p:spPr>
          <a:xfrm rot="10800000" flipV="1">
            <a:off x="3104143" y="4242594"/>
            <a:ext cx="2122329" cy="722257"/>
          </a:xfrm>
          <a:prstGeom prst="bentConnector3">
            <a:avLst>
              <a:gd name="adj1" fmla="val -471"/>
            </a:avLst>
          </a:prstGeom>
          <a:ln w="1905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flipV="1">
            <a:off x="3206082" y="3725523"/>
            <a:ext cx="2020390" cy="0"/>
          </a:xfrm>
          <a:prstGeom prst="line">
            <a:avLst/>
          </a:prstGeom>
          <a:ln w="1905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42" name="Elbow Connector 41"/>
          <p:cNvCxnSpPr/>
          <p:nvPr/>
        </p:nvCxnSpPr>
        <p:spPr>
          <a:xfrm rot="10800000">
            <a:off x="3287526" y="2299993"/>
            <a:ext cx="1938957" cy="871306"/>
          </a:xfrm>
          <a:prstGeom prst="bentConnector3">
            <a:avLst/>
          </a:prstGeom>
          <a:ln w="1905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7098851" y="4022093"/>
            <a:ext cx="1637174" cy="0"/>
          </a:xfrm>
          <a:prstGeom prst="line">
            <a:avLst/>
          </a:prstGeom>
          <a:ln w="19050">
            <a:solidFill>
              <a:srgbClr val="00AEEF"/>
            </a:solidFill>
          </a:ln>
        </p:spPr>
        <p:style>
          <a:lnRef idx="1">
            <a:schemeClr val="accent1"/>
          </a:lnRef>
          <a:fillRef idx="0">
            <a:schemeClr val="accent1"/>
          </a:fillRef>
          <a:effectRef idx="0">
            <a:schemeClr val="accent1"/>
          </a:effectRef>
          <a:fontRef idx="minor">
            <a:schemeClr val="tx1"/>
          </a:fontRef>
        </p:style>
      </p:cxnSp>
      <p:pic>
        <p:nvPicPr>
          <p:cNvPr id="57" name="Picture 5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201219" y="200294"/>
            <a:ext cx="1625600" cy="1219200"/>
          </a:xfrm>
          <a:prstGeom prst="rect">
            <a:avLst/>
          </a:prstGeom>
        </p:spPr>
      </p:pic>
      <p:sp>
        <p:nvSpPr>
          <p:cNvPr id="58" name="Slide Number Placeholder 57"/>
          <p:cNvSpPr>
            <a:spLocks noGrp="1"/>
          </p:cNvSpPr>
          <p:nvPr>
            <p:ph type="sldNum" sz="quarter" idx="12"/>
          </p:nvPr>
        </p:nvSpPr>
        <p:spPr/>
        <p:txBody>
          <a:bodyPr/>
          <a:lstStyle/>
          <a:p>
            <a:fld id="{DCC940C1-AB0E-4982-BB7E-4A0958B9339B}" type="slidenum">
              <a:rPr lang="vi-VN" smtClean="0"/>
              <a:t>10</a:t>
            </a:fld>
            <a:endParaRPr lang="vi-VN"/>
          </a:p>
        </p:txBody>
      </p:sp>
      <p:pic>
        <p:nvPicPr>
          <p:cNvPr id="20" name="Picture 19" descr="Analog TDS Cảm Biến Nước Độ Dẫn Điện Cảm Biến Cho Arduino Chất Lỏng Phát  Hiện Nước Giám Sát Chất Lượng Module DIY TDS Online Màn Hình|PH Meters| -  AliExpress"/>
          <p:cNvPicPr/>
          <p:nvPr/>
        </p:nvPicPr>
        <p:blipFill rotWithShape="1">
          <a:blip r:embed="rId6" cstate="print">
            <a:extLst>
              <a:ext uri="{28A0092B-C50C-407E-A947-70E740481C1C}">
                <a14:useLocalDpi xmlns:a14="http://schemas.microsoft.com/office/drawing/2010/main" val="0"/>
              </a:ext>
            </a:extLst>
          </a:blip>
          <a:srcRect t="10319" b="6339"/>
          <a:stretch/>
        </p:blipFill>
        <p:spPr bwMode="auto">
          <a:xfrm>
            <a:off x="1789665" y="1626525"/>
            <a:ext cx="1569490" cy="1176963"/>
          </a:xfrm>
          <a:prstGeom prst="rect">
            <a:avLst/>
          </a:prstGeom>
          <a:noFill/>
          <a:ln>
            <a:noFill/>
          </a:ln>
          <a:extLst>
            <a:ext uri="{53640926-AAD7-44D8-BBD7-CCE9431645EC}">
              <a14:shadowObscured xmlns:a14="http://schemas.microsoft.com/office/drawing/2010/main"/>
            </a:ext>
          </a:extLst>
        </p:spPr>
      </p:pic>
      <p:pic>
        <p:nvPicPr>
          <p:cNvPr id="22" name="Picture 21"/>
          <p:cNvPicPr/>
          <p:nvPr/>
        </p:nvPicPr>
        <p:blipFill>
          <a:blip r:embed="rId7"/>
          <a:stretch>
            <a:fillRect/>
          </a:stretch>
        </p:blipFill>
        <p:spPr>
          <a:xfrm>
            <a:off x="1884786" y="4497846"/>
            <a:ext cx="1075430" cy="934012"/>
          </a:xfrm>
          <a:prstGeom prst="rect">
            <a:avLst/>
          </a:prstGeom>
        </p:spPr>
      </p:pic>
      <p:pic>
        <p:nvPicPr>
          <p:cNvPr id="23" name="Picture 22" descr="Grove - Turbidity Sensor Meter for Arduino V1.0 - Seeed Wiki"/>
          <p:cNvPicPr/>
          <p:nvPr/>
        </p:nvPicPr>
        <p:blipFill rotWithShape="1">
          <a:blip r:embed="rId8" cstate="print">
            <a:extLst>
              <a:ext uri="{28A0092B-C50C-407E-A947-70E740481C1C}">
                <a14:useLocalDpi xmlns:a14="http://schemas.microsoft.com/office/drawing/2010/main" val="0"/>
              </a:ext>
            </a:extLst>
          </a:blip>
          <a:srcRect l="14553" t="8290" r="13870" b="9152"/>
          <a:stretch/>
        </p:blipFill>
        <p:spPr bwMode="auto">
          <a:xfrm>
            <a:off x="1910362" y="3152347"/>
            <a:ext cx="1186816" cy="995911"/>
          </a:xfrm>
          <a:prstGeom prst="rect">
            <a:avLst/>
          </a:prstGeom>
          <a:noFill/>
          <a:ln>
            <a:noFill/>
          </a:ln>
          <a:extLst>
            <a:ext uri="{53640926-AAD7-44D8-BBD7-CCE9431645EC}">
              <a14:shadowObscured xmlns:a14="http://schemas.microsoft.com/office/drawing/2010/main"/>
            </a:ext>
          </a:extLst>
        </p:spPr>
      </p:pic>
      <p:pic>
        <p:nvPicPr>
          <p:cNvPr id="24" name="Picture 23" descr="DFRobot SEN0161 Gravity: Analog pH Sensor / Meter Kit For Arduino | Rapid  Online"/>
          <p:cNvPicPr/>
          <p:nvPr/>
        </p:nvPicPr>
        <p:blipFill rotWithShape="1">
          <a:blip r:embed="rId9" cstate="print">
            <a:extLst>
              <a:ext uri="{28A0092B-C50C-407E-A947-70E740481C1C}">
                <a14:useLocalDpi xmlns:a14="http://schemas.microsoft.com/office/drawing/2010/main" val="0"/>
              </a:ext>
            </a:extLst>
          </a:blip>
          <a:srcRect t="14799" b="15467"/>
          <a:stretch/>
        </p:blipFill>
        <p:spPr bwMode="auto">
          <a:xfrm>
            <a:off x="1859867" y="5699809"/>
            <a:ext cx="1100349" cy="777942"/>
          </a:xfrm>
          <a:prstGeom prst="rect">
            <a:avLst/>
          </a:prstGeom>
          <a:noFill/>
          <a:ln>
            <a:noFill/>
          </a:ln>
          <a:extLst>
            <a:ext uri="{53640926-AAD7-44D8-BBD7-CCE9431645EC}">
              <a14:shadowObscured xmlns:a14="http://schemas.microsoft.com/office/drawing/2010/main"/>
            </a:ext>
          </a:extLst>
        </p:spPr>
      </p:pic>
      <p:pic>
        <p:nvPicPr>
          <p:cNvPr id="2050" name="Picture 2" descr="Arduino Uno R3 Kèm cáp USB | Điện tử ProE"/>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016945" y="1767933"/>
            <a:ext cx="1539723" cy="106412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Board Thu Phát Wifi ESP8266 NodeMCU CP2102 – TDHshop"/>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8858946" y="3469005"/>
            <a:ext cx="1837538" cy="1357461"/>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Mạch thu phát RF UART lora SX1278 433Mhz 3000m - Nshop"/>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flipV="1">
            <a:off x="9016945" y="5132278"/>
            <a:ext cx="1400684" cy="106101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3152091" y="3435836"/>
            <a:ext cx="1981200" cy="292388"/>
          </a:xfrm>
          <a:prstGeom prst="rect">
            <a:avLst/>
          </a:prstGeom>
          <a:noFill/>
        </p:spPr>
        <p:txBody>
          <a:bodyPr wrap="square" rtlCol="0">
            <a:spAutoFit/>
          </a:bodyPr>
          <a:lstStyle/>
          <a:p>
            <a:r>
              <a:rPr lang="en-US" sz="1300" b="1" smtClean="0">
                <a:solidFill>
                  <a:srgbClr val="F7941A"/>
                </a:solidFill>
                <a:latin typeface="Arial" panose="020B0604020202020204" pitchFamily="34" charset="0"/>
                <a:cs typeface="Arial" panose="020B0604020202020204" pitchFamily="34" charset="0"/>
              </a:rPr>
              <a:t>Turbidity </a:t>
            </a:r>
            <a:r>
              <a:rPr lang="en-US" sz="1300" b="1">
                <a:solidFill>
                  <a:srgbClr val="F7941A"/>
                </a:solidFill>
                <a:latin typeface="Arial" panose="020B0604020202020204" pitchFamily="34" charset="0"/>
                <a:cs typeface="Arial" panose="020B0604020202020204" pitchFamily="34" charset="0"/>
              </a:rPr>
              <a:t>sensor </a:t>
            </a:r>
            <a:endParaRPr lang="vi-VN" sz="1300" b="1">
              <a:solidFill>
                <a:srgbClr val="F7941A"/>
              </a:solidFill>
              <a:latin typeface="Arial" panose="020B0604020202020204" pitchFamily="34" charset="0"/>
              <a:cs typeface="Arial" panose="020B0604020202020204" pitchFamily="34" charset="0"/>
            </a:endParaRPr>
          </a:p>
        </p:txBody>
      </p:sp>
      <p:sp>
        <p:nvSpPr>
          <p:cNvPr id="30" name="TextBox 29"/>
          <p:cNvSpPr txBox="1"/>
          <p:nvPr/>
        </p:nvSpPr>
        <p:spPr>
          <a:xfrm>
            <a:off x="3266404" y="1996526"/>
            <a:ext cx="1981200" cy="292388"/>
          </a:xfrm>
          <a:prstGeom prst="rect">
            <a:avLst/>
          </a:prstGeom>
          <a:noFill/>
        </p:spPr>
        <p:txBody>
          <a:bodyPr wrap="square" rtlCol="0">
            <a:spAutoFit/>
          </a:bodyPr>
          <a:lstStyle/>
          <a:p>
            <a:r>
              <a:rPr lang="en-US" sz="1300" b="1" smtClean="0">
                <a:solidFill>
                  <a:srgbClr val="F7941A"/>
                </a:solidFill>
                <a:latin typeface="Arial" panose="020B0604020202020204" pitchFamily="34" charset="0"/>
                <a:cs typeface="Arial" panose="020B0604020202020204" pitchFamily="34" charset="0"/>
              </a:rPr>
              <a:t>TDS Sensor</a:t>
            </a:r>
            <a:endParaRPr lang="vi-VN" sz="1300" b="1">
              <a:solidFill>
                <a:srgbClr val="F7941A"/>
              </a:solidFill>
              <a:latin typeface="Arial" panose="020B0604020202020204" pitchFamily="34" charset="0"/>
              <a:cs typeface="Arial" panose="020B0604020202020204" pitchFamily="34" charset="0"/>
            </a:endParaRPr>
          </a:p>
        </p:txBody>
      </p:sp>
      <p:sp>
        <p:nvSpPr>
          <p:cNvPr id="31" name="TextBox 30"/>
          <p:cNvSpPr txBox="1"/>
          <p:nvPr/>
        </p:nvSpPr>
        <p:spPr>
          <a:xfrm>
            <a:off x="7098851" y="5397818"/>
            <a:ext cx="1981200" cy="292388"/>
          </a:xfrm>
          <a:prstGeom prst="rect">
            <a:avLst/>
          </a:prstGeom>
          <a:noFill/>
        </p:spPr>
        <p:txBody>
          <a:bodyPr wrap="square" rtlCol="0">
            <a:spAutoFit/>
          </a:bodyPr>
          <a:lstStyle/>
          <a:p>
            <a:r>
              <a:rPr lang="en-US" sz="1300" b="1" smtClean="0">
                <a:solidFill>
                  <a:srgbClr val="C82032"/>
                </a:solidFill>
                <a:latin typeface="Arial" panose="020B0604020202020204" pitchFamily="34" charset="0"/>
                <a:cs typeface="Arial" panose="020B0604020202020204" pitchFamily="34" charset="0"/>
              </a:rPr>
              <a:t>Lora AS32-TTL-100</a:t>
            </a:r>
            <a:endParaRPr lang="vi-VN" sz="1300" b="1">
              <a:solidFill>
                <a:srgbClr val="C82032"/>
              </a:solidFill>
              <a:latin typeface="Arial" panose="020B0604020202020204" pitchFamily="34" charset="0"/>
              <a:cs typeface="Arial" panose="020B0604020202020204" pitchFamily="34" charset="0"/>
            </a:endParaRPr>
          </a:p>
        </p:txBody>
      </p:sp>
      <p:sp>
        <p:nvSpPr>
          <p:cNvPr id="33" name="TextBox 32"/>
          <p:cNvSpPr txBox="1"/>
          <p:nvPr/>
        </p:nvSpPr>
        <p:spPr>
          <a:xfrm>
            <a:off x="3034714" y="4624499"/>
            <a:ext cx="1981200" cy="292388"/>
          </a:xfrm>
          <a:prstGeom prst="rect">
            <a:avLst/>
          </a:prstGeom>
          <a:noFill/>
        </p:spPr>
        <p:txBody>
          <a:bodyPr wrap="square" rtlCol="0">
            <a:spAutoFit/>
          </a:bodyPr>
          <a:lstStyle/>
          <a:p>
            <a:r>
              <a:rPr lang="en-US" sz="1300" b="1">
                <a:solidFill>
                  <a:srgbClr val="F7941A"/>
                </a:solidFill>
                <a:latin typeface="Arial" panose="020B0604020202020204" pitchFamily="34" charset="0"/>
                <a:cs typeface="Arial" panose="020B0604020202020204" pitchFamily="34" charset="0"/>
              </a:rPr>
              <a:t>T</a:t>
            </a:r>
            <a:r>
              <a:rPr lang="en-US" sz="1300" b="1" smtClean="0">
                <a:solidFill>
                  <a:srgbClr val="F7941A"/>
                </a:solidFill>
                <a:latin typeface="Arial" panose="020B0604020202020204" pitchFamily="34" charset="0"/>
                <a:cs typeface="Arial" panose="020B0604020202020204" pitchFamily="34" charset="0"/>
              </a:rPr>
              <a:t>emperature </a:t>
            </a:r>
            <a:r>
              <a:rPr lang="en-US" sz="1300" b="1">
                <a:solidFill>
                  <a:srgbClr val="F7941A"/>
                </a:solidFill>
                <a:latin typeface="Arial" panose="020B0604020202020204" pitchFamily="34" charset="0"/>
                <a:cs typeface="Arial" panose="020B0604020202020204" pitchFamily="34" charset="0"/>
              </a:rPr>
              <a:t>sensor </a:t>
            </a:r>
            <a:endParaRPr lang="vi-VN" sz="1300" b="1">
              <a:solidFill>
                <a:srgbClr val="F7941A"/>
              </a:solidFill>
              <a:latin typeface="Arial" panose="020B0604020202020204" pitchFamily="34" charset="0"/>
              <a:cs typeface="Arial" panose="020B0604020202020204" pitchFamily="34" charset="0"/>
            </a:endParaRPr>
          </a:p>
        </p:txBody>
      </p:sp>
      <p:sp>
        <p:nvSpPr>
          <p:cNvPr id="34" name="TextBox 33"/>
          <p:cNvSpPr txBox="1"/>
          <p:nvPr/>
        </p:nvSpPr>
        <p:spPr>
          <a:xfrm>
            <a:off x="3079887" y="5656844"/>
            <a:ext cx="1981200" cy="292388"/>
          </a:xfrm>
          <a:prstGeom prst="rect">
            <a:avLst/>
          </a:prstGeom>
          <a:noFill/>
        </p:spPr>
        <p:txBody>
          <a:bodyPr wrap="square" rtlCol="0">
            <a:spAutoFit/>
          </a:bodyPr>
          <a:lstStyle/>
          <a:p>
            <a:r>
              <a:rPr lang="en-US" sz="1300" b="1" smtClean="0">
                <a:solidFill>
                  <a:srgbClr val="F7941A"/>
                </a:solidFill>
                <a:latin typeface="Arial" panose="020B0604020202020204" pitchFamily="34" charset="0"/>
                <a:cs typeface="Arial" panose="020B0604020202020204" pitchFamily="34" charset="0"/>
              </a:rPr>
              <a:t>PH </a:t>
            </a:r>
            <a:r>
              <a:rPr lang="en-US" sz="1300" b="1">
                <a:solidFill>
                  <a:srgbClr val="F7941A"/>
                </a:solidFill>
                <a:latin typeface="Arial" panose="020B0604020202020204" pitchFamily="34" charset="0"/>
                <a:cs typeface="Arial" panose="020B0604020202020204" pitchFamily="34" charset="0"/>
              </a:rPr>
              <a:t>sensor </a:t>
            </a:r>
            <a:endParaRPr lang="vi-VN" sz="1300" b="1">
              <a:solidFill>
                <a:srgbClr val="F7941A"/>
              </a:solidFill>
              <a:latin typeface="Arial" panose="020B0604020202020204" pitchFamily="34" charset="0"/>
              <a:cs typeface="Arial" panose="020B0604020202020204" pitchFamily="34" charset="0"/>
            </a:endParaRPr>
          </a:p>
        </p:txBody>
      </p:sp>
      <p:sp>
        <p:nvSpPr>
          <p:cNvPr id="35" name="TextBox 34"/>
          <p:cNvSpPr txBox="1"/>
          <p:nvPr/>
        </p:nvSpPr>
        <p:spPr>
          <a:xfrm>
            <a:off x="7261734" y="1950585"/>
            <a:ext cx="1981200" cy="292388"/>
          </a:xfrm>
          <a:prstGeom prst="rect">
            <a:avLst/>
          </a:prstGeom>
          <a:noFill/>
        </p:spPr>
        <p:txBody>
          <a:bodyPr wrap="square" rtlCol="0">
            <a:spAutoFit/>
          </a:bodyPr>
          <a:lstStyle/>
          <a:p>
            <a:r>
              <a:rPr lang="en-US" sz="1300" b="1" smtClean="0">
                <a:solidFill>
                  <a:srgbClr val="C82032"/>
                </a:solidFill>
                <a:latin typeface="Arial" panose="020B0604020202020204" pitchFamily="34" charset="0"/>
                <a:cs typeface="Arial" panose="020B0604020202020204" pitchFamily="34" charset="0"/>
              </a:rPr>
              <a:t>Arduino Uno R3</a:t>
            </a:r>
            <a:endParaRPr lang="vi-VN" sz="1300" b="1">
              <a:solidFill>
                <a:srgbClr val="C82032"/>
              </a:solidFill>
              <a:latin typeface="Arial" panose="020B0604020202020204" pitchFamily="34" charset="0"/>
              <a:cs typeface="Arial" panose="020B0604020202020204" pitchFamily="34" charset="0"/>
            </a:endParaRPr>
          </a:p>
        </p:txBody>
      </p:sp>
      <p:sp>
        <p:nvSpPr>
          <p:cNvPr id="36" name="TextBox 35"/>
          <p:cNvSpPr txBox="1"/>
          <p:nvPr/>
        </p:nvSpPr>
        <p:spPr>
          <a:xfrm>
            <a:off x="7363285" y="3729705"/>
            <a:ext cx="1981200" cy="292388"/>
          </a:xfrm>
          <a:prstGeom prst="rect">
            <a:avLst/>
          </a:prstGeom>
          <a:noFill/>
        </p:spPr>
        <p:txBody>
          <a:bodyPr wrap="square" rtlCol="0">
            <a:spAutoFit/>
          </a:bodyPr>
          <a:lstStyle/>
          <a:p>
            <a:r>
              <a:rPr lang="en-US" sz="1300" b="1" smtClean="0">
                <a:solidFill>
                  <a:srgbClr val="C82032"/>
                </a:solidFill>
                <a:latin typeface="Arial" panose="020B0604020202020204" pitchFamily="34" charset="0"/>
                <a:cs typeface="Arial" panose="020B0604020202020204" pitchFamily="34" charset="0"/>
              </a:rPr>
              <a:t>ESP8266 MCU</a:t>
            </a:r>
            <a:endParaRPr lang="vi-VN" sz="1300" b="1">
              <a:solidFill>
                <a:srgbClr val="C8203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382139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a:off x="4187672" y="512708"/>
            <a:ext cx="4301177" cy="477054"/>
          </a:xfrm>
          <a:prstGeom prst="rect">
            <a:avLst/>
          </a:prstGeom>
        </p:spPr>
        <p:txBody>
          <a:bodyPr wrap="none">
            <a:spAutoFit/>
          </a:bodyPr>
          <a:lstStyle/>
          <a:p>
            <a:r>
              <a:rPr lang="en-US" sz="2500" b="1" smtClean="0">
                <a:latin typeface="Arial" panose="020B0604020202020204" pitchFamily="34" charset="0"/>
                <a:cs typeface="Arial" panose="020B0604020202020204" pitchFamily="34" charset="0"/>
              </a:rPr>
              <a:t>System Operation Diagram</a:t>
            </a:r>
            <a:endParaRPr lang="vi-VN" sz="2500" b="1">
              <a:latin typeface="Arial" panose="020B0604020202020204" pitchFamily="34" charset="0"/>
              <a:cs typeface="Arial" panose="020B0604020202020204" pitchFamily="34" charset="0"/>
            </a:endParaRPr>
          </a:p>
        </p:txBody>
      </p:sp>
      <p:sp>
        <p:nvSpPr>
          <p:cNvPr id="12" name="Slide Number Placeholder 11"/>
          <p:cNvSpPr>
            <a:spLocks noGrp="1"/>
          </p:cNvSpPr>
          <p:nvPr>
            <p:ph type="sldNum" sz="quarter" idx="12"/>
          </p:nvPr>
        </p:nvSpPr>
        <p:spPr/>
        <p:txBody>
          <a:bodyPr/>
          <a:lstStyle/>
          <a:p>
            <a:fld id="{DCC940C1-AB0E-4982-BB7E-4A0958B9339B}" type="slidenum">
              <a:rPr lang="vi-VN" smtClean="0"/>
              <a:t>11</a:t>
            </a:fld>
            <a:endParaRPr lang="vi-VN"/>
          </a:p>
        </p:txBody>
      </p:sp>
      <p:pic>
        <p:nvPicPr>
          <p:cNvPr id="43" name="Picture 4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19939" y="200294"/>
            <a:ext cx="1625600" cy="1219200"/>
          </a:xfrm>
          <a:prstGeom prst="rect">
            <a:avLst/>
          </a:prstGeom>
        </p:spPr>
      </p:pic>
      <p:pic>
        <p:nvPicPr>
          <p:cNvPr id="19" name="Picture 18"/>
          <p:cNvPicPr/>
          <p:nvPr/>
        </p:nvPicPr>
        <p:blipFill>
          <a:blip r:embed="rId5"/>
          <a:stretch>
            <a:fillRect/>
          </a:stretch>
        </p:blipFill>
        <p:spPr>
          <a:xfrm>
            <a:off x="2162503" y="1640983"/>
            <a:ext cx="7971693" cy="4493878"/>
          </a:xfrm>
          <a:prstGeom prst="rect">
            <a:avLst/>
          </a:prstGeom>
        </p:spPr>
      </p:pic>
    </p:spTree>
    <p:extLst>
      <p:ext uri="{BB962C8B-B14F-4D97-AF65-F5344CB8AC3E}">
        <p14:creationId xmlns:p14="http://schemas.microsoft.com/office/powerpoint/2010/main" val="8803540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a:off x="2794001" y="477987"/>
            <a:ext cx="6563360" cy="477054"/>
          </a:xfrm>
          <a:prstGeom prst="rect">
            <a:avLst/>
          </a:prstGeom>
        </p:spPr>
        <p:txBody>
          <a:bodyPr wrap="square">
            <a:spAutoFit/>
          </a:bodyPr>
          <a:lstStyle/>
          <a:p>
            <a:pPr algn="ctr"/>
            <a:r>
              <a:rPr lang="en-US" sz="2500" b="1" smtClean="0">
                <a:latin typeface="Arial" panose="020B0604020202020204" pitchFamily="34" charset="0"/>
                <a:cs typeface="Arial" panose="020B0604020202020204" pitchFamily="34" charset="0"/>
              </a:rPr>
              <a:t>Slave/Master Lora Block Diagram</a:t>
            </a:r>
            <a:endParaRPr lang="vi-VN" sz="2500" b="1">
              <a:latin typeface="Arial" panose="020B0604020202020204" pitchFamily="34" charset="0"/>
              <a:cs typeface="Arial" panose="020B0604020202020204" pitchFamily="34" charset="0"/>
            </a:endParaRPr>
          </a:p>
        </p:txBody>
      </p:sp>
      <p:sp>
        <p:nvSpPr>
          <p:cNvPr id="12" name="Slide Number Placeholder 11"/>
          <p:cNvSpPr>
            <a:spLocks noGrp="1"/>
          </p:cNvSpPr>
          <p:nvPr>
            <p:ph type="sldNum" sz="quarter" idx="12"/>
          </p:nvPr>
        </p:nvSpPr>
        <p:spPr/>
        <p:txBody>
          <a:bodyPr/>
          <a:lstStyle/>
          <a:p>
            <a:fld id="{DCC940C1-AB0E-4982-BB7E-4A0958B9339B}" type="slidenum">
              <a:rPr lang="vi-VN" smtClean="0"/>
              <a:t>12</a:t>
            </a:fld>
            <a:endParaRPr lang="vi-VN"/>
          </a:p>
        </p:txBody>
      </p:sp>
      <p:pic>
        <p:nvPicPr>
          <p:cNvPr id="43" name="Picture 4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01219" y="200294"/>
            <a:ext cx="1625600" cy="1219200"/>
          </a:xfrm>
          <a:prstGeom prst="rect">
            <a:avLst/>
          </a:prstGeom>
        </p:spPr>
      </p:pic>
      <p:pic>
        <p:nvPicPr>
          <p:cNvPr id="7" name="Picture 6"/>
          <p:cNvPicPr/>
          <p:nvPr/>
        </p:nvPicPr>
        <p:blipFill>
          <a:blip r:embed="rId5"/>
          <a:stretch>
            <a:fillRect/>
          </a:stretch>
        </p:blipFill>
        <p:spPr>
          <a:xfrm>
            <a:off x="710248" y="2269881"/>
            <a:ext cx="4167505" cy="1943100"/>
          </a:xfrm>
          <a:prstGeom prst="rect">
            <a:avLst/>
          </a:prstGeom>
        </p:spPr>
      </p:pic>
      <p:pic>
        <p:nvPicPr>
          <p:cNvPr id="8" name="Picture 7"/>
          <p:cNvPicPr/>
          <p:nvPr/>
        </p:nvPicPr>
        <p:blipFill>
          <a:blip r:embed="rId6"/>
          <a:stretch>
            <a:fillRect/>
          </a:stretch>
        </p:blipFill>
        <p:spPr>
          <a:xfrm>
            <a:off x="7070766" y="2486944"/>
            <a:ext cx="3382645" cy="1779270"/>
          </a:xfrm>
          <a:prstGeom prst="rect">
            <a:avLst/>
          </a:prstGeom>
        </p:spPr>
      </p:pic>
      <p:sp>
        <p:nvSpPr>
          <p:cNvPr id="2" name="Rectangle 1"/>
          <p:cNvSpPr/>
          <p:nvPr/>
        </p:nvSpPr>
        <p:spPr>
          <a:xfrm>
            <a:off x="6919277" y="4730667"/>
            <a:ext cx="3685624" cy="369332"/>
          </a:xfrm>
          <a:prstGeom prst="rect">
            <a:avLst/>
          </a:prstGeom>
        </p:spPr>
        <p:txBody>
          <a:bodyPr wrap="none">
            <a:spAutoFit/>
          </a:bodyPr>
          <a:lstStyle/>
          <a:p>
            <a:r>
              <a:rPr lang="sv-SE" b="1">
                <a:solidFill>
                  <a:srgbClr val="C00000"/>
                </a:solidFill>
                <a:latin typeface="Arial" panose="020B0604020202020204" pitchFamily="34" charset="0"/>
                <a:ea typeface="Times New Roman" panose="02020603050405020304" pitchFamily="18" charset="0"/>
                <a:cs typeface="Arial" panose="020B0604020202020204" pitchFamily="34" charset="0"/>
              </a:rPr>
              <a:t>Master </a:t>
            </a:r>
            <a:r>
              <a:rPr lang="sv-SE" b="1">
                <a:solidFill>
                  <a:srgbClr val="C00000"/>
                </a:solidFill>
                <a:latin typeface="Arial" panose="020B0604020202020204" pitchFamily="34" charset="0"/>
                <a:ea typeface="Times New Roman" panose="02020603050405020304" pitchFamily="18" charset="0"/>
                <a:cs typeface="Arial" panose="020B0604020202020204" pitchFamily="34" charset="0"/>
              </a:rPr>
              <a:t>Lora </a:t>
            </a:r>
            <a:r>
              <a:rPr lang="sv-SE" b="1">
                <a:solidFill>
                  <a:srgbClr val="C00000"/>
                </a:solidFill>
                <a:latin typeface="Arial" panose="020B0604020202020204" pitchFamily="34" charset="0"/>
                <a:ea typeface="Times New Roman" panose="02020603050405020304" pitchFamily="18" charset="0"/>
                <a:cs typeface="Arial" panose="020B0604020202020204" pitchFamily="34" charset="0"/>
              </a:rPr>
              <a:t> </a:t>
            </a:r>
            <a:r>
              <a:rPr lang="sv-SE" b="1" smtClean="0">
                <a:solidFill>
                  <a:srgbClr val="C00000"/>
                </a:solidFill>
                <a:latin typeface="Arial" panose="020B0604020202020204" pitchFamily="34" charset="0"/>
                <a:ea typeface="Times New Roman" panose="02020603050405020304" pitchFamily="18" charset="0"/>
                <a:cs typeface="Arial" panose="020B0604020202020204" pitchFamily="34" charset="0"/>
              </a:rPr>
              <a:t>part </a:t>
            </a:r>
            <a:r>
              <a:rPr lang="sv-SE" b="1">
                <a:solidFill>
                  <a:srgbClr val="C00000"/>
                </a:solidFill>
                <a:latin typeface="Arial" panose="020B0604020202020204" pitchFamily="34" charset="0"/>
                <a:ea typeface="Times New Roman" panose="02020603050405020304" pitchFamily="18" charset="0"/>
                <a:cs typeface="Arial" panose="020B0604020202020204" pitchFamily="34" charset="0"/>
              </a:rPr>
              <a:t>block diagram</a:t>
            </a:r>
            <a:endParaRPr lang="vi-VN" b="1">
              <a:solidFill>
                <a:srgbClr val="C00000"/>
              </a:solidFill>
              <a:latin typeface="Arial" panose="020B0604020202020204" pitchFamily="34" charset="0"/>
              <a:cs typeface="Arial" panose="020B0604020202020204" pitchFamily="34" charset="0"/>
            </a:endParaRPr>
          </a:p>
        </p:txBody>
      </p:sp>
      <p:sp>
        <p:nvSpPr>
          <p:cNvPr id="3" name="Rectangle 2"/>
          <p:cNvSpPr/>
          <p:nvPr/>
        </p:nvSpPr>
        <p:spPr>
          <a:xfrm>
            <a:off x="1217286" y="4730667"/>
            <a:ext cx="3736920" cy="369332"/>
          </a:xfrm>
          <a:prstGeom prst="rect">
            <a:avLst/>
          </a:prstGeom>
        </p:spPr>
        <p:txBody>
          <a:bodyPr wrap="none">
            <a:spAutoFit/>
          </a:bodyPr>
          <a:lstStyle/>
          <a:p>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Sensor Node part block diagram</a:t>
            </a:r>
            <a:endParaRPr lang="vi-VN" b="1">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409076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1" name="Picture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01219" y="200294"/>
            <a:ext cx="1625600" cy="1219200"/>
          </a:xfrm>
          <a:prstGeom prst="rect">
            <a:avLst/>
          </a:prstGeom>
        </p:spPr>
      </p:pic>
      <p:sp>
        <p:nvSpPr>
          <p:cNvPr id="32" name="Slide Number Placeholder 31"/>
          <p:cNvSpPr>
            <a:spLocks noGrp="1"/>
          </p:cNvSpPr>
          <p:nvPr>
            <p:ph type="sldNum" sz="quarter" idx="12"/>
          </p:nvPr>
        </p:nvSpPr>
        <p:spPr/>
        <p:txBody>
          <a:bodyPr/>
          <a:lstStyle/>
          <a:p>
            <a:fld id="{DCC940C1-AB0E-4982-BB7E-4A0958B9339B}" type="slidenum">
              <a:rPr lang="vi-VN" smtClean="0"/>
              <a:t>13</a:t>
            </a:fld>
            <a:endParaRPr lang="vi-VN"/>
          </a:p>
        </p:txBody>
      </p:sp>
      <p:pic>
        <p:nvPicPr>
          <p:cNvPr id="23" name="Picture 22" descr="C:\Users\DELL\Downloads\bieudo2-Page-1.drawio.png"/>
          <p:cNvPicPr/>
          <p:nvPr/>
        </p:nvPicPr>
        <p:blipFill>
          <a:blip r:embed="rId5">
            <a:extLst>
              <a:ext uri="{28A0092B-C50C-407E-A947-70E740481C1C}">
                <a14:useLocalDpi xmlns:a14="http://schemas.microsoft.com/office/drawing/2010/main" val="0"/>
              </a:ext>
            </a:extLst>
          </a:blip>
          <a:srcRect/>
          <a:stretch>
            <a:fillRect/>
          </a:stretch>
        </p:blipFill>
        <p:spPr bwMode="auto">
          <a:xfrm>
            <a:off x="6640327" y="1201887"/>
            <a:ext cx="3516554" cy="4573881"/>
          </a:xfrm>
          <a:prstGeom prst="rect">
            <a:avLst/>
          </a:prstGeom>
          <a:noFill/>
          <a:ln>
            <a:noFill/>
          </a:ln>
        </p:spPr>
      </p:pic>
      <p:pic>
        <p:nvPicPr>
          <p:cNvPr id="25" name="Picture 24" descr="C:\Users\DELL\Downloads\bieudo3.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7387252" y="2213292"/>
            <a:ext cx="3048635" cy="3833495"/>
          </a:xfrm>
          <a:prstGeom prst="rect">
            <a:avLst/>
          </a:prstGeom>
          <a:noFill/>
          <a:ln>
            <a:noFill/>
          </a:ln>
        </p:spPr>
      </p:pic>
      <p:pic>
        <p:nvPicPr>
          <p:cNvPr id="27" name="Picture 26" descr="C:\Users\DELL\Downloads\bieudo4.png"/>
          <p:cNvPicPr/>
          <p:nvPr/>
        </p:nvPicPr>
        <p:blipFill>
          <a:blip r:embed="rId7">
            <a:extLst>
              <a:ext uri="{28A0092B-C50C-407E-A947-70E740481C1C}">
                <a14:useLocalDpi xmlns:a14="http://schemas.microsoft.com/office/drawing/2010/main" val="0"/>
              </a:ext>
            </a:extLst>
          </a:blip>
          <a:srcRect/>
          <a:stretch>
            <a:fillRect/>
          </a:stretch>
        </p:blipFill>
        <p:spPr bwMode="auto">
          <a:xfrm>
            <a:off x="15862934" y="2830192"/>
            <a:ext cx="3048635" cy="3833495"/>
          </a:xfrm>
          <a:prstGeom prst="rect">
            <a:avLst/>
          </a:prstGeom>
          <a:noFill/>
          <a:ln>
            <a:noFill/>
          </a:ln>
        </p:spPr>
      </p:pic>
      <p:pic>
        <p:nvPicPr>
          <p:cNvPr id="2" name="Picture 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43164" y="1201888"/>
            <a:ext cx="2472845" cy="4573880"/>
          </a:xfrm>
          <a:prstGeom prst="rect">
            <a:avLst/>
          </a:prstGeom>
        </p:spPr>
      </p:pic>
      <p:sp>
        <p:nvSpPr>
          <p:cNvPr id="3" name="Rectangle 2"/>
          <p:cNvSpPr/>
          <p:nvPr/>
        </p:nvSpPr>
        <p:spPr>
          <a:xfrm>
            <a:off x="1947005" y="5775768"/>
            <a:ext cx="3865161" cy="369332"/>
          </a:xfrm>
          <a:prstGeom prst="rect">
            <a:avLst/>
          </a:prstGeom>
        </p:spPr>
        <p:txBody>
          <a:bodyPr wrap="none">
            <a:spAutoFit/>
          </a:bodyPr>
          <a:lstStyle/>
          <a:p>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Flowchart of pH sensor algorithm</a:t>
            </a:r>
            <a:endParaRPr lang="vi-VN" b="1">
              <a:solidFill>
                <a:srgbClr val="C00000"/>
              </a:solidFill>
              <a:latin typeface="Arial" panose="020B0604020202020204" pitchFamily="34" charset="0"/>
              <a:cs typeface="Arial" panose="020B0604020202020204" pitchFamily="34" charset="0"/>
            </a:endParaRPr>
          </a:p>
        </p:txBody>
      </p:sp>
      <p:sp>
        <p:nvSpPr>
          <p:cNvPr id="4" name="Rectangle 3"/>
          <p:cNvSpPr/>
          <p:nvPr/>
        </p:nvSpPr>
        <p:spPr>
          <a:xfrm>
            <a:off x="6271743" y="5775768"/>
            <a:ext cx="4891083" cy="369332"/>
          </a:xfrm>
          <a:prstGeom prst="rect">
            <a:avLst/>
          </a:prstGeom>
        </p:spPr>
        <p:txBody>
          <a:bodyPr wrap="none">
            <a:spAutoFit/>
          </a:bodyPr>
          <a:lstStyle/>
          <a:p>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Flowchart of temperature sensor algorithm</a:t>
            </a:r>
            <a:endParaRPr lang="vi-VN" b="1">
              <a:solidFill>
                <a:srgbClr val="C00000"/>
              </a:solidFill>
              <a:latin typeface="Arial" panose="020B0604020202020204" pitchFamily="34" charset="0"/>
              <a:cs typeface="Arial" panose="020B0604020202020204" pitchFamily="34" charset="0"/>
            </a:endParaRPr>
          </a:p>
        </p:txBody>
      </p:sp>
      <p:sp>
        <p:nvSpPr>
          <p:cNvPr id="10" name="Rectangle 9"/>
          <p:cNvSpPr/>
          <p:nvPr/>
        </p:nvSpPr>
        <p:spPr>
          <a:xfrm>
            <a:off x="2567665" y="619208"/>
            <a:ext cx="7589216" cy="477054"/>
          </a:xfrm>
          <a:prstGeom prst="rect">
            <a:avLst/>
          </a:prstGeom>
        </p:spPr>
        <p:txBody>
          <a:bodyPr wrap="square">
            <a:spAutoFit/>
          </a:bodyPr>
          <a:lstStyle/>
          <a:p>
            <a:r>
              <a:rPr lang="en-US" sz="2500" b="1" smtClean="0">
                <a:latin typeface="Arial" panose="020B0604020202020204" pitchFamily="34" charset="0"/>
                <a:ea typeface="Times New Roman" panose="02020603050405020304" pitchFamily="18" charset="0"/>
                <a:cs typeface="Arial" panose="020B0604020202020204" pitchFamily="34" charset="0"/>
              </a:rPr>
              <a:t>Algorithm Flowchart Collecting Data Of Sensors</a:t>
            </a:r>
            <a:endParaRPr lang="vi-VN" sz="2500"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26198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1" name="Picture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01219" y="200294"/>
            <a:ext cx="1625600" cy="1219200"/>
          </a:xfrm>
          <a:prstGeom prst="rect">
            <a:avLst/>
          </a:prstGeom>
        </p:spPr>
      </p:pic>
      <p:sp>
        <p:nvSpPr>
          <p:cNvPr id="32" name="Slide Number Placeholder 31"/>
          <p:cNvSpPr>
            <a:spLocks noGrp="1"/>
          </p:cNvSpPr>
          <p:nvPr>
            <p:ph type="sldNum" sz="quarter" idx="12"/>
          </p:nvPr>
        </p:nvSpPr>
        <p:spPr/>
        <p:txBody>
          <a:bodyPr/>
          <a:lstStyle/>
          <a:p>
            <a:fld id="{DCC940C1-AB0E-4982-BB7E-4A0958B9339B}" type="slidenum">
              <a:rPr lang="vi-VN" smtClean="0"/>
              <a:t>14</a:t>
            </a:fld>
            <a:endParaRPr lang="vi-VN"/>
          </a:p>
        </p:txBody>
      </p:sp>
      <p:pic>
        <p:nvPicPr>
          <p:cNvPr id="25" name="Picture 24" descr="C:\Users\DELL\Downloads\bieudo3.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387252" y="2213292"/>
            <a:ext cx="3048635" cy="3833495"/>
          </a:xfrm>
          <a:prstGeom prst="rect">
            <a:avLst/>
          </a:prstGeom>
          <a:noFill/>
          <a:ln>
            <a:noFill/>
          </a:ln>
        </p:spPr>
      </p:pic>
      <p:pic>
        <p:nvPicPr>
          <p:cNvPr id="27" name="Picture 26" descr="C:\Users\DELL\Downloads\bieudo4.png"/>
          <p:cNvPicPr/>
          <p:nvPr/>
        </p:nvPicPr>
        <p:blipFill>
          <a:blip r:embed="rId6">
            <a:extLst>
              <a:ext uri="{28A0092B-C50C-407E-A947-70E740481C1C}">
                <a14:useLocalDpi xmlns:a14="http://schemas.microsoft.com/office/drawing/2010/main" val="0"/>
              </a:ext>
            </a:extLst>
          </a:blip>
          <a:srcRect/>
          <a:stretch>
            <a:fillRect/>
          </a:stretch>
        </p:blipFill>
        <p:spPr bwMode="auto">
          <a:xfrm>
            <a:off x="15862934" y="2830192"/>
            <a:ext cx="3048635" cy="3833495"/>
          </a:xfrm>
          <a:prstGeom prst="rect">
            <a:avLst/>
          </a:prstGeom>
          <a:noFill/>
          <a:ln>
            <a:noFill/>
          </a:ln>
        </p:spPr>
      </p:pic>
      <p:sp>
        <p:nvSpPr>
          <p:cNvPr id="3" name="Rectangle 2"/>
          <p:cNvSpPr/>
          <p:nvPr/>
        </p:nvSpPr>
        <p:spPr>
          <a:xfrm>
            <a:off x="1989534" y="5980685"/>
            <a:ext cx="4480714" cy="369332"/>
          </a:xfrm>
          <a:prstGeom prst="rect">
            <a:avLst/>
          </a:prstGeom>
        </p:spPr>
        <p:txBody>
          <a:bodyPr wrap="none">
            <a:spAutoFit/>
          </a:bodyPr>
          <a:lstStyle/>
          <a:p>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Flowchart of turbidity sensor algorithm</a:t>
            </a:r>
            <a:endParaRPr lang="vi-VN" b="1">
              <a:solidFill>
                <a:srgbClr val="C00000"/>
              </a:solidFill>
              <a:latin typeface="Arial" panose="020B0604020202020204" pitchFamily="34" charset="0"/>
              <a:cs typeface="Arial" panose="020B0604020202020204" pitchFamily="34" charset="0"/>
            </a:endParaRPr>
          </a:p>
        </p:txBody>
      </p:sp>
      <p:sp>
        <p:nvSpPr>
          <p:cNvPr id="4" name="Rectangle 3"/>
          <p:cNvSpPr/>
          <p:nvPr/>
        </p:nvSpPr>
        <p:spPr>
          <a:xfrm>
            <a:off x="6750332" y="5935124"/>
            <a:ext cx="4083169" cy="369332"/>
          </a:xfrm>
          <a:prstGeom prst="rect">
            <a:avLst/>
          </a:prstGeom>
        </p:spPr>
        <p:txBody>
          <a:bodyPr wrap="none">
            <a:spAutoFit/>
          </a:bodyPr>
          <a:lstStyle/>
          <a:p>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Flowchart of </a:t>
            </a:r>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TDS </a:t>
            </a:r>
            <a:r>
              <a:rPr lang="en-US" b="1" smtClean="0">
                <a:solidFill>
                  <a:srgbClr val="C00000"/>
                </a:solidFill>
                <a:latin typeface="Arial" panose="020B0604020202020204" pitchFamily="34" charset="0"/>
                <a:ea typeface="Times New Roman" panose="02020603050405020304" pitchFamily="18" charset="0"/>
                <a:cs typeface="Arial" panose="020B0604020202020204" pitchFamily="34" charset="0"/>
              </a:rPr>
              <a:t> </a:t>
            </a:r>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sensor algorithm</a:t>
            </a:r>
            <a:endParaRPr lang="vi-VN" b="1">
              <a:solidFill>
                <a:srgbClr val="C00000"/>
              </a:solidFill>
              <a:latin typeface="Arial" panose="020B0604020202020204" pitchFamily="34" charset="0"/>
              <a:cs typeface="Arial" panose="020B0604020202020204" pitchFamily="34" charset="0"/>
            </a:endParaRPr>
          </a:p>
        </p:txBody>
      </p:sp>
      <p:pic>
        <p:nvPicPr>
          <p:cNvPr id="11" name="Picture 10" descr="C:\Users\DELL\Downloads\bieudo3.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495713" y="1300633"/>
            <a:ext cx="3562951" cy="4558643"/>
          </a:xfrm>
          <a:prstGeom prst="rect">
            <a:avLst/>
          </a:prstGeom>
          <a:noFill/>
          <a:ln>
            <a:noFill/>
          </a:ln>
        </p:spPr>
      </p:pic>
      <p:pic>
        <p:nvPicPr>
          <p:cNvPr id="12" name="Picture 11" descr="C:\Users\DELL\Downloads\bieudo4.png"/>
          <p:cNvPicPr/>
          <p:nvPr/>
        </p:nvPicPr>
        <p:blipFill>
          <a:blip r:embed="rId6">
            <a:extLst>
              <a:ext uri="{28A0092B-C50C-407E-A947-70E740481C1C}">
                <a14:useLocalDpi xmlns:a14="http://schemas.microsoft.com/office/drawing/2010/main" val="0"/>
              </a:ext>
            </a:extLst>
          </a:blip>
          <a:srcRect/>
          <a:stretch>
            <a:fillRect/>
          </a:stretch>
        </p:blipFill>
        <p:spPr bwMode="auto">
          <a:xfrm>
            <a:off x="6781651" y="1419494"/>
            <a:ext cx="3416989" cy="4439782"/>
          </a:xfrm>
          <a:prstGeom prst="rect">
            <a:avLst/>
          </a:prstGeom>
          <a:noFill/>
          <a:ln>
            <a:noFill/>
          </a:ln>
        </p:spPr>
      </p:pic>
      <p:sp>
        <p:nvSpPr>
          <p:cNvPr id="13" name="Rectangle 12"/>
          <p:cNvSpPr/>
          <p:nvPr/>
        </p:nvSpPr>
        <p:spPr>
          <a:xfrm>
            <a:off x="2567665" y="619208"/>
            <a:ext cx="7589216" cy="477054"/>
          </a:xfrm>
          <a:prstGeom prst="rect">
            <a:avLst/>
          </a:prstGeom>
        </p:spPr>
        <p:txBody>
          <a:bodyPr wrap="square">
            <a:spAutoFit/>
          </a:bodyPr>
          <a:lstStyle/>
          <a:p>
            <a:r>
              <a:rPr lang="en-US" sz="2500" b="1" smtClean="0">
                <a:latin typeface="Arial" panose="020B0604020202020204" pitchFamily="34" charset="0"/>
                <a:ea typeface="Times New Roman" panose="02020603050405020304" pitchFamily="18" charset="0"/>
                <a:cs typeface="Arial" panose="020B0604020202020204" pitchFamily="34" charset="0"/>
              </a:rPr>
              <a:t>Algorithm Flowchart Collecting Data Of Sensors</a:t>
            </a:r>
            <a:endParaRPr lang="vi-VN" sz="2500"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273957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p:nvSpPr>
        <p:spPr>
          <a:xfrm>
            <a:off x="3138391" y="606821"/>
            <a:ext cx="5873980" cy="477054"/>
          </a:xfrm>
          <a:prstGeom prst="rect">
            <a:avLst/>
          </a:prstGeom>
        </p:spPr>
        <p:txBody>
          <a:bodyPr wrap="none">
            <a:spAutoFit/>
          </a:bodyPr>
          <a:lstStyle/>
          <a:p>
            <a:r>
              <a:rPr lang="en-US" sz="2500" b="1" smtClean="0"/>
              <a:t>Evaluate Actual Transmit/Receive Distance</a:t>
            </a:r>
            <a:endParaRPr lang="vi-VN" sz="2500" b="1"/>
          </a:p>
        </p:txBody>
      </p:sp>
      <p:sp>
        <p:nvSpPr>
          <p:cNvPr id="13" name="Slide Number Placeholder 12"/>
          <p:cNvSpPr>
            <a:spLocks noGrp="1"/>
          </p:cNvSpPr>
          <p:nvPr>
            <p:ph type="sldNum" sz="quarter" idx="12"/>
          </p:nvPr>
        </p:nvSpPr>
        <p:spPr/>
        <p:txBody>
          <a:bodyPr/>
          <a:lstStyle/>
          <a:p>
            <a:fld id="{DCC940C1-AB0E-4982-BB7E-4A0958B9339B}" type="slidenum">
              <a:rPr lang="vi-VN" smtClean="0"/>
              <a:t>15</a:t>
            </a:fld>
            <a:endParaRPr lang="vi-VN"/>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52944" y="-21362"/>
            <a:ext cx="2066522" cy="1549892"/>
          </a:xfrm>
          <a:prstGeom prst="rect">
            <a:avLst/>
          </a:prstGeom>
        </p:spPr>
      </p:pic>
      <p:pic>
        <p:nvPicPr>
          <p:cNvPr id="10" name="Picture 9"/>
          <p:cNvPicPr/>
          <p:nvPr/>
        </p:nvPicPr>
        <p:blipFill>
          <a:blip r:embed="rId5"/>
          <a:stretch>
            <a:fillRect/>
          </a:stretch>
        </p:blipFill>
        <p:spPr>
          <a:xfrm>
            <a:off x="328661" y="1849665"/>
            <a:ext cx="3297639" cy="2791783"/>
          </a:xfrm>
          <a:prstGeom prst="rect">
            <a:avLst/>
          </a:prstGeom>
        </p:spPr>
      </p:pic>
      <p:pic>
        <p:nvPicPr>
          <p:cNvPr id="12" name="Picture 11"/>
          <p:cNvPicPr/>
          <p:nvPr/>
        </p:nvPicPr>
        <p:blipFill>
          <a:blip r:embed="rId6"/>
          <a:stretch>
            <a:fillRect/>
          </a:stretch>
        </p:blipFill>
        <p:spPr>
          <a:xfrm>
            <a:off x="4426562" y="1849665"/>
            <a:ext cx="3297639" cy="2791783"/>
          </a:xfrm>
          <a:prstGeom prst="rect">
            <a:avLst/>
          </a:prstGeom>
        </p:spPr>
      </p:pic>
      <p:pic>
        <p:nvPicPr>
          <p:cNvPr id="15" name="Picture 14"/>
          <p:cNvPicPr/>
          <p:nvPr/>
        </p:nvPicPr>
        <p:blipFill>
          <a:blip r:embed="rId7"/>
          <a:stretch>
            <a:fillRect/>
          </a:stretch>
        </p:blipFill>
        <p:spPr>
          <a:xfrm>
            <a:off x="8524463" y="1849665"/>
            <a:ext cx="3295003" cy="2791783"/>
          </a:xfrm>
          <a:prstGeom prst="rect">
            <a:avLst/>
          </a:prstGeom>
        </p:spPr>
      </p:pic>
      <p:sp>
        <p:nvSpPr>
          <p:cNvPr id="2" name="Rectangle 1"/>
          <p:cNvSpPr/>
          <p:nvPr/>
        </p:nvSpPr>
        <p:spPr>
          <a:xfrm>
            <a:off x="328661" y="4785349"/>
            <a:ext cx="2492990" cy="923330"/>
          </a:xfrm>
          <a:prstGeom prst="rect">
            <a:avLst/>
          </a:prstGeom>
        </p:spPr>
        <p:txBody>
          <a:bodyPr wrap="none">
            <a:spAutoFit/>
          </a:bodyPr>
          <a:lstStyle/>
          <a:p>
            <a:pPr>
              <a:lnSpc>
                <a:spcPct val="150000"/>
              </a:lnSpc>
            </a:pPr>
            <a:r>
              <a:rPr lang="en-US" b="1" smtClean="0">
                <a:solidFill>
                  <a:srgbClr val="374F8A"/>
                </a:solidFill>
                <a:latin typeface="Arial" panose="020B0604020202020204" pitchFamily="34" charset="0"/>
                <a:ea typeface="Times New Roman" panose="02020603050405020304" pitchFamily="18" charset="0"/>
                <a:cs typeface="Arial" panose="020B0604020202020204" pitchFamily="34" charset="0"/>
              </a:rPr>
              <a:t>Distance </a:t>
            </a:r>
            <a:r>
              <a:rPr lang="en-US" b="1">
                <a:solidFill>
                  <a:srgbClr val="374F8A"/>
                </a:solidFill>
                <a:latin typeface="Arial" panose="020B0604020202020204" pitchFamily="34" charset="0"/>
                <a:ea typeface="Times New Roman" panose="02020603050405020304" pitchFamily="18" charset="0"/>
                <a:cs typeface="Arial" panose="020B0604020202020204" pitchFamily="34" charset="0"/>
              </a:rPr>
              <a:t>about </a:t>
            </a:r>
            <a:r>
              <a:rPr lang="en-US" b="1" smtClean="0">
                <a:solidFill>
                  <a:srgbClr val="374F8A"/>
                </a:solidFill>
                <a:latin typeface="Arial" panose="020B0604020202020204" pitchFamily="34" charset="0"/>
                <a:ea typeface="Times New Roman" panose="02020603050405020304" pitchFamily="18" charset="0"/>
                <a:cs typeface="Arial" panose="020B0604020202020204" pitchFamily="34" charset="0"/>
              </a:rPr>
              <a:t>700m</a:t>
            </a:r>
          </a:p>
          <a:p>
            <a:pPr>
              <a:lnSpc>
                <a:spcPct val="150000"/>
              </a:lnSpc>
            </a:pPr>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D</a:t>
            </a:r>
            <a:r>
              <a:rPr lang="en-US" b="1" smtClean="0">
                <a:solidFill>
                  <a:srgbClr val="C00000"/>
                </a:solidFill>
                <a:latin typeface="Arial" panose="020B0604020202020204" pitchFamily="34" charset="0"/>
                <a:ea typeface="Times New Roman" panose="02020603050405020304" pitchFamily="18" charset="0"/>
                <a:cs typeface="Arial" panose="020B0604020202020204" pitchFamily="34" charset="0"/>
              </a:rPr>
              <a:t>elay </a:t>
            </a:r>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&lt;100s</a:t>
            </a:r>
            <a:endParaRPr lang="vi-VN" b="1">
              <a:solidFill>
                <a:srgbClr val="C00000"/>
              </a:solidFill>
              <a:latin typeface="Arial" panose="020B0604020202020204" pitchFamily="34" charset="0"/>
              <a:cs typeface="Arial" panose="020B0604020202020204" pitchFamily="34" charset="0"/>
            </a:endParaRPr>
          </a:p>
        </p:txBody>
      </p:sp>
      <p:sp>
        <p:nvSpPr>
          <p:cNvPr id="3" name="Rectangle 2"/>
          <p:cNvSpPr/>
          <p:nvPr/>
        </p:nvSpPr>
        <p:spPr>
          <a:xfrm>
            <a:off x="4742324" y="4790545"/>
            <a:ext cx="2492990" cy="923330"/>
          </a:xfrm>
          <a:prstGeom prst="rect">
            <a:avLst/>
          </a:prstGeom>
        </p:spPr>
        <p:txBody>
          <a:bodyPr wrap="none">
            <a:spAutoFit/>
          </a:bodyPr>
          <a:lstStyle/>
          <a:p>
            <a:pPr>
              <a:lnSpc>
                <a:spcPct val="150000"/>
              </a:lnSpc>
            </a:pPr>
            <a:r>
              <a:rPr lang="en-US" b="1" smtClean="0">
                <a:solidFill>
                  <a:srgbClr val="374F8A"/>
                </a:solidFill>
                <a:latin typeface="Arial" panose="020B0604020202020204" pitchFamily="34" charset="0"/>
                <a:ea typeface="Times New Roman" panose="02020603050405020304" pitchFamily="18" charset="0"/>
                <a:cs typeface="Arial" panose="020B0604020202020204" pitchFamily="34" charset="0"/>
              </a:rPr>
              <a:t>Distance </a:t>
            </a:r>
            <a:r>
              <a:rPr lang="en-US" b="1">
                <a:solidFill>
                  <a:srgbClr val="374F8A"/>
                </a:solidFill>
                <a:latin typeface="Arial" panose="020B0604020202020204" pitchFamily="34" charset="0"/>
                <a:ea typeface="Times New Roman" panose="02020603050405020304" pitchFamily="18" charset="0"/>
                <a:cs typeface="Arial" panose="020B0604020202020204" pitchFamily="34" charset="0"/>
              </a:rPr>
              <a:t>about </a:t>
            </a:r>
            <a:r>
              <a:rPr lang="en-US" b="1" smtClean="0">
                <a:solidFill>
                  <a:srgbClr val="374F8A"/>
                </a:solidFill>
                <a:latin typeface="Arial" panose="020B0604020202020204" pitchFamily="34" charset="0"/>
                <a:ea typeface="Times New Roman" panose="02020603050405020304" pitchFamily="18" charset="0"/>
                <a:cs typeface="Arial" panose="020B0604020202020204" pitchFamily="34" charset="0"/>
              </a:rPr>
              <a:t>800m</a:t>
            </a:r>
          </a:p>
          <a:p>
            <a:pPr>
              <a:lnSpc>
                <a:spcPct val="150000"/>
              </a:lnSpc>
            </a:pPr>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D</a:t>
            </a:r>
            <a:r>
              <a:rPr lang="en-US" b="1" smtClean="0">
                <a:solidFill>
                  <a:srgbClr val="C00000"/>
                </a:solidFill>
                <a:latin typeface="Arial" panose="020B0604020202020204" pitchFamily="34" charset="0"/>
                <a:ea typeface="Times New Roman" panose="02020603050405020304" pitchFamily="18" charset="0"/>
                <a:cs typeface="Arial" panose="020B0604020202020204" pitchFamily="34" charset="0"/>
              </a:rPr>
              <a:t>elay </a:t>
            </a:r>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&lt;100s</a:t>
            </a:r>
            <a:endParaRPr lang="vi-VN" b="1">
              <a:solidFill>
                <a:srgbClr val="C00000"/>
              </a:solidFill>
              <a:latin typeface="Arial" panose="020B0604020202020204" pitchFamily="34" charset="0"/>
              <a:cs typeface="Arial" panose="020B0604020202020204" pitchFamily="34" charset="0"/>
            </a:endParaRPr>
          </a:p>
        </p:txBody>
      </p:sp>
      <p:sp>
        <p:nvSpPr>
          <p:cNvPr id="4" name="Rectangle 3"/>
          <p:cNvSpPr/>
          <p:nvPr/>
        </p:nvSpPr>
        <p:spPr>
          <a:xfrm>
            <a:off x="8888909" y="4781927"/>
            <a:ext cx="2621230" cy="923330"/>
          </a:xfrm>
          <a:prstGeom prst="rect">
            <a:avLst/>
          </a:prstGeom>
        </p:spPr>
        <p:txBody>
          <a:bodyPr wrap="none">
            <a:spAutoFit/>
          </a:bodyPr>
          <a:lstStyle/>
          <a:p>
            <a:pPr>
              <a:lnSpc>
                <a:spcPct val="150000"/>
              </a:lnSpc>
            </a:pPr>
            <a:r>
              <a:rPr lang="en-US" b="1" smtClean="0">
                <a:solidFill>
                  <a:srgbClr val="374F8A"/>
                </a:solidFill>
                <a:latin typeface="Arial" panose="020B0604020202020204" pitchFamily="34" charset="0"/>
                <a:ea typeface="Times New Roman" panose="02020603050405020304" pitchFamily="18" charset="0"/>
                <a:cs typeface="Arial" panose="020B0604020202020204" pitchFamily="34" charset="0"/>
              </a:rPr>
              <a:t>Distance </a:t>
            </a:r>
            <a:r>
              <a:rPr lang="en-US" b="1">
                <a:solidFill>
                  <a:srgbClr val="374F8A"/>
                </a:solidFill>
                <a:latin typeface="Arial" panose="020B0604020202020204" pitchFamily="34" charset="0"/>
                <a:ea typeface="Times New Roman" panose="02020603050405020304" pitchFamily="18" charset="0"/>
                <a:cs typeface="Arial" panose="020B0604020202020204" pitchFamily="34" charset="0"/>
              </a:rPr>
              <a:t>about </a:t>
            </a:r>
            <a:r>
              <a:rPr lang="en-US" b="1" smtClean="0">
                <a:solidFill>
                  <a:srgbClr val="374F8A"/>
                </a:solidFill>
                <a:latin typeface="Arial" panose="020B0604020202020204" pitchFamily="34" charset="0"/>
                <a:ea typeface="Times New Roman" panose="02020603050405020304" pitchFamily="18" charset="0"/>
                <a:cs typeface="Arial" panose="020B0604020202020204" pitchFamily="34" charset="0"/>
              </a:rPr>
              <a:t>1000m</a:t>
            </a:r>
          </a:p>
          <a:p>
            <a:pPr>
              <a:lnSpc>
                <a:spcPct val="150000"/>
              </a:lnSpc>
            </a:pPr>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D</a:t>
            </a:r>
            <a:r>
              <a:rPr lang="en-US" b="1" smtClean="0">
                <a:solidFill>
                  <a:srgbClr val="C00000"/>
                </a:solidFill>
                <a:latin typeface="Arial" panose="020B0604020202020204" pitchFamily="34" charset="0"/>
                <a:ea typeface="Times New Roman" panose="02020603050405020304" pitchFamily="18" charset="0"/>
                <a:cs typeface="Arial" panose="020B0604020202020204" pitchFamily="34" charset="0"/>
              </a:rPr>
              <a:t>elay </a:t>
            </a:r>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&gt;120s</a:t>
            </a:r>
            <a:endParaRPr lang="vi-VN" b="1">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433583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p:nvSpPr>
        <p:spPr>
          <a:xfrm>
            <a:off x="4668023" y="617332"/>
            <a:ext cx="3538469" cy="477054"/>
          </a:xfrm>
          <a:prstGeom prst="rect">
            <a:avLst/>
          </a:prstGeom>
        </p:spPr>
        <p:txBody>
          <a:bodyPr wrap="none">
            <a:spAutoFit/>
          </a:bodyPr>
          <a:lstStyle/>
          <a:p>
            <a:r>
              <a:rPr lang="en-US" sz="2500" b="1" smtClean="0"/>
              <a:t>Check The Sensor System</a:t>
            </a:r>
            <a:endParaRPr lang="vi-VN" sz="2500" b="1"/>
          </a:p>
        </p:txBody>
      </p:sp>
      <p:sp>
        <p:nvSpPr>
          <p:cNvPr id="13" name="Slide Number Placeholder 12"/>
          <p:cNvSpPr>
            <a:spLocks noGrp="1"/>
          </p:cNvSpPr>
          <p:nvPr>
            <p:ph type="sldNum" sz="quarter" idx="12"/>
          </p:nvPr>
        </p:nvSpPr>
        <p:spPr/>
        <p:txBody>
          <a:bodyPr/>
          <a:lstStyle/>
          <a:p>
            <a:fld id="{DCC940C1-AB0E-4982-BB7E-4A0958B9339B}" type="slidenum">
              <a:rPr lang="vi-VN" smtClean="0"/>
              <a:t>16</a:t>
            </a:fld>
            <a:endParaRPr lang="vi-VN"/>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52944" y="-21362"/>
            <a:ext cx="2066522" cy="1549892"/>
          </a:xfrm>
          <a:prstGeom prst="rect">
            <a:avLst/>
          </a:prstGeom>
        </p:spPr>
      </p:pic>
      <mc:AlternateContent xmlns:mc="http://schemas.openxmlformats.org/markup-compatibility/2006">
        <mc:Choice xmlns:a14="http://schemas.microsoft.com/office/drawing/2010/main" Requires="a14">
          <p:graphicFrame>
            <p:nvGraphicFramePr>
              <p:cNvPr id="7" name="Table 6"/>
              <p:cNvGraphicFramePr>
                <a:graphicFrameLocks noGrp="1"/>
              </p:cNvGraphicFramePr>
              <p:nvPr>
                <p:extLst>
                  <p:ext uri="{D42A27DB-BD31-4B8C-83A1-F6EECF244321}">
                    <p14:modId xmlns:p14="http://schemas.microsoft.com/office/powerpoint/2010/main" val="3436738721"/>
                  </p:ext>
                </p:extLst>
              </p:nvPr>
            </p:nvGraphicFramePr>
            <p:xfrm>
              <a:off x="2554014" y="1327852"/>
              <a:ext cx="7766488" cy="5013685"/>
            </p:xfrm>
            <a:graphic>
              <a:graphicData uri="http://schemas.openxmlformats.org/drawingml/2006/table">
                <a:tbl>
                  <a:tblPr firstRow="1" firstCol="1" bandRow="1">
                    <a:tableStyleId>{5C22544A-7EE6-4342-B048-85BDC9FD1C3A}</a:tableStyleId>
                  </a:tblPr>
                  <a:tblGrid>
                    <a:gridCol w="1546720">
                      <a:extLst>
                        <a:ext uri="{9D8B030D-6E8A-4147-A177-3AD203B41FA5}">
                          <a16:colId xmlns:a16="http://schemas.microsoft.com/office/drawing/2014/main" val="880034105"/>
                        </a:ext>
                      </a:extLst>
                    </a:gridCol>
                    <a:gridCol w="1575393">
                      <a:extLst>
                        <a:ext uri="{9D8B030D-6E8A-4147-A177-3AD203B41FA5}">
                          <a16:colId xmlns:a16="http://schemas.microsoft.com/office/drawing/2014/main" val="3183398472"/>
                        </a:ext>
                      </a:extLst>
                    </a:gridCol>
                    <a:gridCol w="1917920">
                      <a:extLst>
                        <a:ext uri="{9D8B030D-6E8A-4147-A177-3AD203B41FA5}">
                          <a16:colId xmlns:a16="http://schemas.microsoft.com/office/drawing/2014/main" val="1427252640"/>
                        </a:ext>
                      </a:extLst>
                    </a:gridCol>
                    <a:gridCol w="1196603">
                      <a:extLst>
                        <a:ext uri="{9D8B030D-6E8A-4147-A177-3AD203B41FA5}">
                          <a16:colId xmlns:a16="http://schemas.microsoft.com/office/drawing/2014/main" val="1937313607"/>
                        </a:ext>
                      </a:extLst>
                    </a:gridCol>
                    <a:gridCol w="1529852">
                      <a:extLst>
                        <a:ext uri="{9D8B030D-6E8A-4147-A177-3AD203B41FA5}">
                          <a16:colId xmlns:a16="http://schemas.microsoft.com/office/drawing/2014/main" val="2275304761"/>
                        </a:ext>
                      </a:extLst>
                    </a:gridCol>
                  </a:tblGrid>
                  <a:tr h="739567">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Sensor</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1-20</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21-40</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value of</a:t>
                          </a:r>
                          <a:r>
                            <a:rPr lang="en-US" sz="1100" baseline="0" smtClean="0">
                              <a:effectLst/>
                              <a:latin typeface="Arial" panose="020B0604020202020204" pitchFamily="34" charset="0"/>
                              <a:cs typeface="Arial" panose="020B0604020202020204" pitchFamily="34" charset="0"/>
                            </a:rPr>
                            <a:t> test times</a:t>
                          </a:r>
                          <a:r>
                            <a:rPr lang="en-US" sz="1100" smtClean="0">
                              <a:effectLst/>
                              <a:latin typeface="Arial" panose="020B0604020202020204" pitchFamily="34" charset="0"/>
                              <a:cs typeface="Arial" panose="020B0604020202020204" pitchFamily="34" charset="0"/>
                            </a:rPr>
                            <a:t> 1-20</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value of test times 21-40</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extLst>
                      <a:ext uri="{0D108BD9-81ED-4DB2-BD59-A6C34878D82A}">
                        <a16:rowId xmlns:a16="http://schemas.microsoft.com/office/drawing/2014/main" val="1397663564"/>
                      </a:ext>
                    </a:extLst>
                  </a:tr>
                  <a:tr h="1068529">
                    <a:tc>
                      <a:txBody>
                        <a:bodyPr/>
                        <a:lstStyle/>
                        <a:p>
                          <a:pPr>
                            <a:lnSpc>
                              <a:spcPct val="150000"/>
                            </a:lnSpc>
                            <a:spcAft>
                              <a:spcPts val="0"/>
                            </a:spcAft>
                          </a:pPr>
                          <a:r>
                            <a:rPr lang="en-US" sz="1100">
                              <a:effectLst/>
                              <a:latin typeface="Arial" panose="020B0604020202020204" pitchFamily="34" charset="0"/>
                              <a:cs typeface="Arial" panose="020B0604020202020204" pitchFamily="34" charset="0"/>
                            </a:rPr>
                            <a:t>pH</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Test in calibration solution of 4.01 water temperature</a:t>
                          </a:r>
                        </a:p>
                        <a:p>
                          <a:pPr>
                            <a:lnSpc>
                              <a:spcPct val="150000"/>
                            </a:lnSpc>
                            <a:spcAft>
                              <a:spcPts val="0"/>
                            </a:spcAft>
                          </a:pPr>
                          <a14:m>
                            <m:oMath xmlns:m="http://schemas.openxmlformats.org/officeDocument/2006/math">
                              <m:r>
                                <a:rPr lang="en-US" sz="1100">
                                  <a:effectLst/>
                                </a:rPr>
                                <m:t>≈</m:t>
                              </m:r>
                            </m:oMath>
                          </a14:m>
                          <a:r>
                            <a:rPr lang="en-US" sz="1100">
                              <a:effectLst/>
                              <a:latin typeface="Arial" panose="020B0604020202020204" pitchFamily="34" charset="0"/>
                              <a:cs typeface="Arial" panose="020B0604020202020204" pitchFamily="34" charset="0"/>
                            </a:rPr>
                            <a:t> 28</a:t>
                          </a:r>
                          <a14:m>
                            <m:oMath xmlns:m="http://schemas.openxmlformats.org/officeDocument/2006/math">
                              <m:r>
                                <a:rPr lang="en-US" sz="1100">
                                  <a:effectLst/>
                                </a:rPr>
                                <m:t>℃</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Test at calibration solution of 6.86 water </a:t>
                          </a:r>
                          <a:r>
                            <a:rPr lang="en-US" sz="1100" smtClean="0">
                              <a:effectLst/>
                              <a:latin typeface="Arial" panose="020B0604020202020204" pitchFamily="34" charset="0"/>
                              <a:cs typeface="Arial" panose="020B0604020202020204" pitchFamily="34" charset="0"/>
                            </a:rPr>
                            <a:t>temperature</a:t>
                          </a:r>
                          <a:r>
                            <a:rPr lang="en-US" sz="1100" baseline="0" smtClean="0">
                              <a:effectLst/>
                              <a:latin typeface="+mn-lt"/>
                              <a:cs typeface="+mn-cs"/>
                            </a:rPr>
                            <a:t>          </a:t>
                          </a:r>
                          <a14:m>
                            <m:oMath xmlns:m="http://schemas.openxmlformats.org/officeDocument/2006/math">
                              <m:r>
                                <a:rPr lang="en-US" sz="1100">
                                  <a:effectLst/>
                                </a:rPr>
                                <m:t>≈28℃</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result</a:t>
                          </a:r>
                          <a14:m>
                            <m:oMath xmlns:m="http://schemas.openxmlformats.org/officeDocument/2006/math">
                              <m:r>
                                <a:rPr lang="en-US" sz="1100" b="0" i="0" smtClean="0">
                                  <a:effectLst/>
                                  <a:latin typeface="Cambria Math" panose="02040503050406030204" pitchFamily="18" charset="0"/>
                                </a:rPr>
                                <m:t>    </m:t>
                              </m:r>
                              <m:r>
                                <a:rPr lang="en-US" sz="1100">
                                  <a:effectLst/>
                                </a:rPr>
                                <m:t>≈3.98</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result</a:t>
                          </a:r>
                          <a14:m>
                            <m:oMath xmlns:m="http://schemas.openxmlformats.org/officeDocument/2006/math">
                              <m:r>
                                <a:rPr lang="en-US" sz="1100" b="0" i="0" smtClean="0">
                                  <a:effectLst/>
                                  <a:latin typeface="Cambria Math" panose="02040503050406030204" pitchFamily="18" charset="0"/>
                                </a:rPr>
                                <m:t> </m:t>
                              </m:r>
                              <m:r>
                                <a:rPr lang="en-US" sz="1100">
                                  <a:effectLst/>
                                </a:rPr>
                                <m:t>≈7.01</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extLst>
                      <a:ext uri="{0D108BD9-81ED-4DB2-BD59-A6C34878D82A}">
                        <a16:rowId xmlns:a16="http://schemas.microsoft.com/office/drawing/2014/main" val="1278907601"/>
                      </a:ext>
                    </a:extLst>
                  </a:tr>
                  <a:tr h="854823">
                    <a:tc>
                      <a:txBody>
                        <a:bodyPr/>
                        <a:lstStyle/>
                        <a:p>
                          <a:pPr>
                            <a:lnSpc>
                              <a:spcPct val="150000"/>
                            </a:lnSpc>
                            <a:spcAft>
                              <a:spcPts val="0"/>
                            </a:spcAft>
                          </a:pPr>
                          <a:r>
                            <a:rPr lang="en-US" sz="1100">
                              <a:effectLst/>
                              <a:latin typeface="Arial" panose="020B0604020202020204" pitchFamily="34" charset="0"/>
                              <a:cs typeface="Arial" panose="020B0604020202020204" pitchFamily="34" charset="0"/>
                            </a:rPr>
                            <a:t>TDS</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Check in domestic water temperature</a:t>
                          </a:r>
                          <a14:m>
                            <m:oMath xmlns:m="http://schemas.openxmlformats.org/officeDocument/2006/math">
                              <m:r>
                                <a:rPr lang="en-US" sz="1100">
                                  <a:effectLst/>
                                </a:rPr>
                                <m:t>≈</m:t>
                              </m:r>
                            </m:oMath>
                          </a14:m>
                          <a:r>
                            <a:rPr lang="en-US" sz="1100">
                              <a:effectLst/>
                              <a:latin typeface="Arial" panose="020B0604020202020204" pitchFamily="34" charset="0"/>
                              <a:cs typeface="Arial" panose="020B0604020202020204" pitchFamily="34" charset="0"/>
                            </a:rPr>
                            <a:t> 28</a:t>
                          </a:r>
                          <a14:m>
                            <m:oMath xmlns:m="http://schemas.openxmlformats.org/officeDocument/2006/math">
                              <m:r>
                                <a:rPr lang="en-US" sz="1100">
                                  <a:effectLst/>
                                </a:rPr>
                                <m:t>℃</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Test in powdered water water temperature</a:t>
                          </a:r>
                          <a14:m>
                            <m:oMath xmlns:m="http://schemas.openxmlformats.org/officeDocument/2006/math">
                              <m:r>
                                <a:rPr lang="en-US" sz="1100" b="0" i="0" smtClean="0">
                                  <a:effectLst/>
                                  <a:latin typeface="Cambria Math" panose="02040503050406030204" pitchFamily="18" charset="0"/>
                                </a:rPr>
                                <m:t> </m:t>
                              </m:r>
                              <m:r>
                                <a:rPr lang="en-US" sz="1100">
                                  <a:effectLst/>
                                </a:rPr>
                                <m:t>≈</m:t>
                              </m:r>
                            </m:oMath>
                          </a14:m>
                          <a:r>
                            <a:rPr lang="en-US" sz="1100">
                              <a:effectLst/>
                              <a:latin typeface="Arial" panose="020B0604020202020204" pitchFamily="34" charset="0"/>
                              <a:cs typeface="Arial" panose="020B0604020202020204" pitchFamily="34" charset="0"/>
                            </a:rPr>
                            <a:t> 28</a:t>
                          </a:r>
                          <a14:m>
                            <m:oMath xmlns:m="http://schemas.openxmlformats.org/officeDocument/2006/math">
                              <m:r>
                                <a:rPr lang="en-US" sz="1100">
                                  <a:effectLst/>
                                </a:rPr>
                                <m:t>℃</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result</a:t>
                          </a:r>
                          <a14:m>
                            <m:oMath xmlns:m="http://schemas.openxmlformats.org/officeDocument/2006/math">
                              <m:r>
                                <a:rPr lang="en-US" sz="1100" b="0" i="0" smtClean="0">
                                  <a:effectLst/>
                                  <a:latin typeface="Cambria Math" panose="02040503050406030204" pitchFamily="18" charset="0"/>
                                </a:rPr>
                                <m:t> </m:t>
                              </m:r>
                              <m:r>
                                <a:rPr lang="en-US" sz="1100">
                                  <a:effectLst/>
                                </a:rPr>
                                <m:t>≈70</m:t>
                              </m:r>
                              <m:r>
                                <a:rPr lang="en-US" sz="1100">
                                  <a:effectLst/>
                                </a:rPr>
                                <m:t>𝑝𝑝𝑚</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result  </a:t>
                          </a:r>
                          <a14:m>
                            <m:oMath xmlns:m="http://schemas.openxmlformats.org/officeDocument/2006/math">
                              <m:r>
                                <a:rPr lang="en-US" sz="1100">
                                  <a:effectLst/>
                                </a:rPr>
                                <m:t>≈990</m:t>
                              </m:r>
                              <m:r>
                                <a:rPr lang="en-US" sz="1100">
                                  <a:effectLst/>
                                </a:rPr>
                                <m:t>𝑝𝑝𝑚</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extLst>
                      <a:ext uri="{0D108BD9-81ED-4DB2-BD59-A6C34878D82A}">
                        <a16:rowId xmlns:a16="http://schemas.microsoft.com/office/drawing/2014/main" val="71340940"/>
                      </a:ext>
                    </a:extLst>
                  </a:tr>
                  <a:tr h="1282237">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Temperature</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Test in the environment of water temperature measured by sensor NTC </a:t>
                          </a:r>
                          <a14:m>
                            <m:oMath xmlns:m="http://schemas.openxmlformats.org/officeDocument/2006/math">
                              <m:r>
                                <a:rPr lang="en-US" sz="1100">
                                  <a:effectLst/>
                                </a:rPr>
                                <m:t>≈</m:t>
                              </m:r>
                            </m:oMath>
                          </a14:m>
                          <a:r>
                            <a:rPr lang="en-US" sz="1100">
                              <a:effectLst/>
                              <a:latin typeface="Arial" panose="020B0604020202020204" pitchFamily="34" charset="0"/>
                              <a:cs typeface="Arial" panose="020B0604020202020204" pitchFamily="34" charset="0"/>
                            </a:rPr>
                            <a:t> 28</a:t>
                          </a:r>
                          <a14:m>
                            <m:oMath xmlns:m="http://schemas.openxmlformats.org/officeDocument/2006/math">
                              <m:r>
                                <a:rPr lang="en-US" sz="1100">
                                  <a:effectLst/>
                                </a:rPr>
                                <m:t>℃</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Test in the environment of refrigerator temperature measured </a:t>
                          </a:r>
                          <a:r>
                            <a:rPr lang="en-US" sz="1100" smtClean="0">
                              <a:effectLst/>
                              <a:latin typeface="Arial" panose="020B0604020202020204" pitchFamily="34" charset="0"/>
                              <a:cs typeface="Arial" panose="020B0604020202020204" pitchFamily="34" charset="0"/>
                            </a:rPr>
                            <a:t>by NTC . sensor</a:t>
                          </a:r>
                          <a14:m>
                            <m:oMath xmlns:m="http://schemas.openxmlformats.org/officeDocument/2006/math">
                              <m:r>
                                <a:rPr lang="en-US" sz="1100" b="0" i="0" smtClean="0">
                                  <a:effectLst/>
                                  <a:latin typeface="Cambria Math" panose="02040503050406030204" pitchFamily="18" charset="0"/>
                                </a:rPr>
                                <m:t>   </m:t>
                              </m:r>
                              <m:r>
                                <a:rPr lang="en-US" sz="1100">
                                  <a:effectLst/>
                                </a:rPr>
                                <m:t>≈</m:t>
                              </m:r>
                            </m:oMath>
                          </a14:m>
                          <a:r>
                            <a:rPr lang="en-US" sz="1100">
                              <a:effectLst/>
                              <a:latin typeface="Arial" panose="020B0604020202020204" pitchFamily="34" charset="0"/>
                              <a:cs typeface="Arial" panose="020B0604020202020204" pitchFamily="34" charset="0"/>
                            </a:rPr>
                            <a:t> 10</a:t>
                          </a:r>
                          <a14:m>
                            <m:oMath xmlns:m="http://schemas.openxmlformats.org/officeDocument/2006/math">
                              <m:r>
                                <a:rPr lang="en-US" sz="1100">
                                  <a:effectLst/>
                                </a:rPr>
                                <m:t>℃</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result</a:t>
                          </a:r>
                          <a14:m>
                            <m:oMath xmlns:m="http://schemas.openxmlformats.org/officeDocument/2006/math">
                              <m:r>
                                <a:rPr lang="en-US" sz="1100" b="0" i="0" smtClean="0">
                                  <a:effectLst/>
                                  <a:latin typeface="Cambria Math" panose="02040503050406030204" pitchFamily="18" charset="0"/>
                                </a:rPr>
                                <m:t> </m:t>
                              </m:r>
                              <m:r>
                                <a:rPr lang="en-US" sz="1100">
                                  <a:effectLst/>
                                </a:rPr>
                                <m:t>≈28.5℃</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result</a:t>
                          </a:r>
                          <a14:m>
                            <m:oMath xmlns:m="http://schemas.openxmlformats.org/officeDocument/2006/math">
                              <m:r>
                                <a:rPr lang="en-US" sz="1100">
                                  <a:effectLst/>
                                </a:rPr>
                                <m:t>≈11.5℃</m:t>
                              </m:r>
                            </m:oMath>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extLst>
                      <a:ext uri="{0D108BD9-81ED-4DB2-BD59-A6C34878D82A}">
                        <a16:rowId xmlns:a16="http://schemas.microsoft.com/office/drawing/2014/main" val="2015968630"/>
                      </a:ext>
                    </a:extLst>
                  </a:tr>
                  <a:tr h="1068529">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Turbidity</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Test in a domestic water environment with room light</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Test in powdered water with room light</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result</a:t>
                          </a:r>
                          <a14:m>
                            <m:oMath xmlns:m="http://schemas.openxmlformats.org/officeDocument/2006/math">
                              <m:r>
                                <a:rPr lang="en-US" sz="1100" b="0" i="0" smtClean="0">
                                  <a:effectLst/>
                                  <a:latin typeface="Cambria Math" panose="02040503050406030204" pitchFamily="18" charset="0"/>
                                </a:rPr>
                                <m:t> </m:t>
                              </m:r>
                            </m:oMath>
                          </a14:m>
                          <a:endParaRPr lang="en-US" sz="1100" b="0" i="0" smtClean="0">
                            <a:effectLst/>
                            <a:latin typeface="Cambria Math" panose="02040503050406030204" pitchFamily="18" charset="0"/>
                          </a:endParaRPr>
                        </a:p>
                        <a:p>
                          <a:pPr>
                            <a:lnSpc>
                              <a:spcPct val="150000"/>
                            </a:lnSpc>
                            <a:spcAft>
                              <a:spcPts val="0"/>
                            </a:spcAft>
                          </a:pPr>
                          <a14:m>
                            <m:oMathPara xmlns:m="http://schemas.openxmlformats.org/officeDocument/2006/math">
                              <m:oMathParaPr>
                                <m:jc m:val="centerGroup"/>
                              </m:oMathParaPr>
                              <m:oMath xmlns:m="http://schemas.openxmlformats.org/officeDocument/2006/math">
                                <m:r>
                                  <a:rPr lang="en-US" sz="1100">
                                    <a:effectLst/>
                                  </a:rPr>
                                  <m:t>≈</m:t>
                                </m:r>
                                <m:r>
                                  <a:rPr lang="en-US" sz="1100" b="0" i="0" smtClean="0">
                                    <a:effectLst/>
                                    <a:latin typeface="Cambria Math" panose="02040503050406030204" pitchFamily="18" charset="0"/>
                                  </a:rPr>
                                  <m:t>143.6</m:t>
                                </m:r>
                                <m:r>
                                  <m:rPr>
                                    <m:sty m:val="p"/>
                                  </m:rPr>
                                  <a:rPr lang="en-US" sz="1100">
                                    <a:effectLst/>
                                  </a:rPr>
                                  <m:t>NTU</m:t>
                                </m:r>
                              </m:oMath>
                            </m:oMathPara>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result</a:t>
                          </a:r>
                        </a:p>
                        <a:p>
                          <a:pPr>
                            <a:lnSpc>
                              <a:spcPct val="150000"/>
                            </a:lnSpc>
                            <a:spcAft>
                              <a:spcPts val="0"/>
                            </a:spcAft>
                          </a:pPr>
                          <a14:m>
                            <m:oMathPara xmlns:m="http://schemas.openxmlformats.org/officeDocument/2006/math">
                              <m:oMathParaPr>
                                <m:jc m:val="centerGroup"/>
                              </m:oMathParaPr>
                              <m:oMath xmlns:m="http://schemas.openxmlformats.org/officeDocument/2006/math">
                                <m:r>
                                  <a:rPr lang="en-US" sz="1100" b="0" i="0" smtClean="0">
                                    <a:effectLst/>
                                    <a:latin typeface="Cambria Math" panose="02040503050406030204" pitchFamily="18" charset="0"/>
                                  </a:rPr>
                                  <m:t> </m:t>
                                </m:r>
                                <m:r>
                                  <a:rPr lang="en-US" sz="1100">
                                    <a:effectLst/>
                                  </a:rPr>
                                  <m:t>≈1</m:t>
                                </m:r>
                                <m:r>
                                  <a:rPr lang="en-US" sz="1100" b="0" i="0" smtClean="0">
                                    <a:effectLst/>
                                    <a:latin typeface="Cambria Math" panose="02040503050406030204" pitchFamily="18" charset="0"/>
                                  </a:rPr>
                                  <m:t>568.4</m:t>
                                </m:r>
                                <m:r>
                                  <m:rPr>
                                    <m:sty m:val="p"/>
                                  </m:rPr>
                                  <a:rPr lang="en-US" sz="1100">
                                    <a:effectLst/>
                                  </a:rPr>
                                  <m:t>NTU</m:t>
                                </m:r>
                              </m:oMath>
                            </m:oMathPara>
                          </a14:m>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extLst>
                      <a:ext uri="{0D108BD9-81ED-4DB2-BD59-A6C34878D82A}">
                        <a16:rowId xmlns:a16="http://schemas.microsoft.com/office/drawing/2014/main" val="3821130081"/>
                      </a:ext>
                    </a:extLst>
                  </a:tr>
                </a:tbl>
              </a:graphicData>
            </a:graphic>
          </p:graphicFrame>
        </mc:Choice>
        <mc:Fallback>
          <p:graphicFrame>
            <p:nvGraphicFramePr>
              <p:cNvPr id="7" name="Table 6"/>
              <p:cNvGraphicFramePr>
                <a:graphicFrameLocks noGrp="1"/>
              </p:cNvGraphicFramePr>
              <p:nvPr>
                <p:extLst>
                  <p:ext uri="{D42A27DB-BD31-4B8C-83A1-F6EECF244321}">
                    <p14:modId xmlns:p14="http://schemas.microsoft.com/office/powerpoint/2010/main" val="3436738721"/>
                  </p:ext>
                </p:extLst>
              </p:nvPr>
            </p:nvGraphicFramePr>
            <p:xfrm>
              <a:off x="2554014" y="1327852"/>
              <a:ext cx="7766488" cy="5013685"/>
            </p:xfrm>
            <a:graphic>
              <a:graphicData uri="http://schemas.openxmlformats.org/drawingml/2006/table">
                <a:tbl>
                  <a:tblPr firstRow="1" firstCol="1" bandRow="1">
                    <a:tableStyleId>{5C22544A-7EE6-4342-B048-85BDC9FD1C3A}</a:tableStyleId>
                  </a:tblPr>
                  <a:tblGrid>
                    <a:gridCol w="1546720">
                      <a:extLst>
                        <a:ext uri="{9D8B030D-6E8A-4147-A177-3AD203B41FA5}">
                          <a16:colId xmlns:a16="http://schemas.microsoft.com/office/drawing/2014/main" val="880034105"/>
                        </a:ext>
                      </a:extLst>
                    </a:gridCol>
                    <a:gridCol w="1575393">
                      <a:extLst>
                        <a:ext uri="{9D8B030D-6E8A-4147-A177-3AD203B41FA5}">
                          <a16:colId xmlns:a16="http://schemas.microsoft.com/office/drawing/2014/main" val="3183398472"/>
                        </a:ext>
                      </a:extLst>
                    </a:gridCol>
                    <a:gridCol w="1917920">
                      <a:extLst>
                        <a:ext uri="{9D8B030D-6E8A-4147-A177-3AD203B41FA5}">
                          <a16:colId xmlns:a16="http://schemas.microsoft.com/office/drawing/2014/main" val="1427252640"/>
                        </a:ext>
                      </a:extLst>
                    </a:gridCol>
                    <a:gridCol w="1196603">
                      <a:extLst>
                        <a:ext uri="{9D8B030D-6E8A-4147-A177-3AD203B41FA5}">
                          <a16:colId xmlns:a16="http://schemas.microsoft.com/office/drawing/2014/main" val="1937313607"/>
                        </a:ext>
                      </a:extLst>
                    </a:gridCol>
                    <a:gridCol w="1529852">
                      <a:extLst>
                        <a:ext uri="{9D8B030D-6E8A-4147-A177-3AD203B41FA5}">
                          <a16:colId xmlns:a16="http://schemas.microsoft.com/office/drawing/2014/main" val="2275304761"/>
                        </a:ext>
                      </a:extLst>
                    </a:gridCol>
                  </a:tblGrid>
                  <a:tr h="739567">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Sensor</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1-20</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21-40</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value of</a:t>
                          </a:r>
                          <a:r>
                            <a:rPr lang="en-US" sz="1100" baseline="0" smtClean="0">
                              <a:effectLst/>
                              <a:latin typeface="Arial" panose="020B0604020202020204" pitchFamily="34" charset="0"/>
                              <a:cs typeface="Arial" panose="020B0604020202020204" pitchFamily="34" charset="0"/>
                            </a:rPr>
                            <a:t> test times</a:t>
                          </a:r>
                          <a:r>
                            <a:rPr lang="en-US" sz="1100" smtClean="0">
                              <a:effectLst/>
                              <a:latin typeface="Arial" panose="020B0604020202020204" pitchFamily="34" charset="0"/>
                              <a:cs typeface="Arial" panose="020B0604020202020204" pitchFamily="34" charset="0"/>
                            </a:rPr>
                            <a:t> 1-20</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Average value of test times 21-40</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extLst>
                      <a:ext uri="{0D108BD9-81ED-4DB2-BD59-A6C34878D82A}">
                        <a16:rowId xmlns:a16="http://schemas.microsoft.com/office/drawing/2014/main" val="1397663564"/>
                      </a:ext>
                    </a:extLst>
                  </a:tr>
                  <a:tr h="1068529">
                    <a:tc>
                      <a:txBody>
                        <a:bodyPr/>
                        <a:lstStyle/>
                        <a:p>
                          <a:pPr>
                            <a:lnSpc>
                              <a:spcPct val="150000"/>
                            </a:lnSpc>
                            <a:spcAft>
                              <a:spcPts val="0"/>
                            </a:spcAft>
                          </a:pPr>
                          <a:r>
                            <a:rPr lang="en-US" sz="1100">
                              <a:effectLst/>
                              <a:latin typeface="Arial" panose="020B0604020202020204" pitchFamily="34" charset="0"/>
                              <a:cs typeface="Arial" panose="020B0604020202020204" pitchFamily="34" charset="0"/>
                            </a:rPr>
                            <a:t>pH</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endParaRPr lang="vi-VN"/>
                        </a:p>
                      </a:txBody>
                      <a:tcPr marL="43659" marR="43659" marT="0" marB="0">
                        <a:blipFill>
                          <a:blip r:embed="rId5"/>
                          <a:stretch>
                            <a:fillRect l="-98456" t="-70286" r="-296139" b="-302286"/>
                          </a:stretch>
                        </a:blipFill>
                      </a:tcPr>
                    </a:tc>
                    <a:tc>
                      <a:txBody>
                        <a:bodyPr/>
                        <a:lstStyle/>
                        <a:p>
                          <a:endParaRPr lang="vi-VN"/>
                        </a:p>
                      </a:txBody>
                      <a:tcPr marL="43659" marR="43659" marT="0" marB="0">
                        <a:blipFill>
                          <a:blip r:embed="rId5"/>
                          <a:stretch>
                            <a:fillRect l="-163694" t="-70286" r="-144268" b="-302286"/>
                          </a:stretch>
                        </a:blipFill>
                      </a:tcPr>
                    </a:tc>
                    <a:tc>
                      <a:txBody>
                        <a:bodyPr/>
                        <a:lstStyle/>
                        <a:p>
                          <a:endParaRPr lang="vi-VN"/>
                        </a:p>
                      </a:txBody>
                      <a:tcPr marL="43659" marR="43659" marT="0" marB="0">
                        <a:blipFill>
                          <a:blip r:embed="rId5"/>
                          <a:stretch>
                            <a:fillRect l="-420305" t="-70286" r="-129949" b="-302286"/>
                          </a:stretch>
                        </a:blipFill>
                      </a:tcPr>
                    </a:tc>
                    <a:tc>
                      <a:txBody>
                        <a:bodyPr/>
                        <a:lstStyle/>
                        <a:p>
                          <a:endParaRPr lang="vi-VN"/>
                        </a:p>
                      </a:txBody>
                      <a:tcPr marL="43659" marR="43659" marT="0" marB="0">
                        <a:blipFill>
                          <a:blip r:embed="rId5"/>
                          <a:stretch>
                            <a:fillRect l="-408367" t="-70286" r="-1992" b="-302286"/>
                          </a:stretch>
                        </a:blipFill>
                      </a:tcPr>
                    </a:tc>
                    <a:extLst>
                      <a:ext uri="{0D108BD9-81ED-4DB2-BD59-A6C34878D82A}">
                        <a16:rowId xmlns:a16="http://schemas.microsoft.com/office/drawing/2014/main" val="1278907601"/>
                      </a:ext>
                    </a:extLst>
                  </a:tr>
                  <a:tr h="854823">
                    <a:tc>
                      <a:txBody>
                        <a:bodyPr/>
                        <a:lstStyle/>
                        <a:p>
                          <a:pPr>
                            <a:lnSpc>
                              <a:spcPct val="150000"/>
                            </a:lnSpc>
                            <a:spcAft>
                              <a:spcPts val="0"/>
                            </a:spcAft>
                          </a:pPr>
                          <a:r>
                            <a:rPr lang="en-US" sz="1100">
                              <a:effectLst/>
                              <a:latin typeface="Arial" panose="020B0604020202020204" pitchFamily="34" charset="0"/>
                              <a:cs typeface="Arial" panose="020B0604020202020204" pitchFamily="34" charset="0"/>
                            </a:rPr>
                            <a:t>TDS</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endParaRPr lang="vi-VN"/>
                        </a:p>
                      </a:txBody>
                      <a:tcPr marL="43659" marR="43659" marT="0" marB="0">
                        <a:blipFill>
                          <a:blip r:embed="rId5"/>
                          <a:stretch>
                            <a:fillRect l="-98456" t="-211348" r="-296139" b="-275177"/>
                          </a:stretch>
                        </a:blipFill>
                      </a:tcPr>
                    </a:tc>
                    <a:tc>
                      <a:txBody>
                        <a:bodyPr/>
                        <a:lstStyle/>
                        <a:p>
                          <a:endParaRPr lang="vi-VN"/>
                        </a:p>
                      </a:txBody>
                      <a:tcPr marL="43659" marR="43659" marT="0" marB="0">
                        <a:blipFill>
                          <a:blip r:embed="rId5"/>
                          <a:stretch>
                            <a:fillRect l="-163694" t="-211348" r="-144268" b="-275177"/>
                          </a:stretch>
                        </a:blipFill>
                      </a:tcPr>
                    </a:tc>
                    <a:tc>
                      <a:txBody>
                        <a:bodyPr/>
                        <a:lstStyle/>
                        <a:p>
                          <a:endParaRPr lang="vi-VN"/>
                        </a:p>
                      </a:txBody>
                      <a:tcPr marL="43659" marR="43659" marT="0" marB="0">
                        <a:blipFill>
                          <a:blip r:embed="rId5"/>
                          <a:stretch>
                            <a:fillRect l="-420305" t="-211348" r="-129949" b="-275177"/>
                          </a:stretch>
                        </a:blipFill>
                      </a:tcPr>
                    </a:tc>
                    <a:tc>
                      <a:txBody>
                        <a:bodyPr/>
                        <a:lstStyle/>
                        <a:p>
                          <a:endParaRPr lang="vi-VN"/>
                        </a:p>
                      </a:txBody>
                      <a:tcPr marL="43659" marR="43659" marT="0" marB="0">
                        <a:blipFill>
                          <a:blip r:embed="rId5"/>
                          <a:stretch>
                            <a:fillRect l="-408367" t="-211348" r="-1992" b="-275177"/>
                          </a:stretch>
                        </a:blipFill>
                      </a:tcPr>
                    </a:tc>
                    <a:extLst>
                      <a:ext uri="{0D108BD9-81ED-4DB2-BD59-A6C34878D82A}">
                        <a16:rowId xmlns:a16="http://schemas.microsoft.com/office/drawing/2014/main" val="71340940"/>
                      </a:ext>
                    </a:extLst>
                  </a:tr>
                  <a:tr h="1282237">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Temperature</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endParaRPr lang="vi-VN"/>
                        </a:p>
                      </a:txBody>
                      <a:tcPr marL="43659" marR="43659" marT="0" marB="0">
                        <a:blipFill>
                          <a:blip r:embed="rId5"/>
                          <a:stretch>
                            <a:fillRect l="-98456" t="-209048" r="-296139" b="-84762"/>
                          </a:stretch>
                        </a:blipFill>
                      </a:tcPr>
                    </a:tc>
                    <a:tc>
                      <a:txBody>
                        <a:bodyPr/>
                        <a:lstStyle/>
                        <a:p>
                          <a:endParaRPr lang="vi-VN"/>
                        </a:p>
                      </a:txBody>
                      <a:tcPr marL="43659" marR="43659" marT="0" marB="0">
                        <a:blipFill>
                          <a:blip r:embed="rId5"/>
                          <a:stretch>
                            <a:fillRect l="-163694" t="-209048" r="-144268" b="-84762"/>
                          </a:stretch>
                        </a:blipFill>
                      </a:tcPr>
                    </a:tc>
                    <a:tc>
                      <a:txBody>
                        <a:bodyPr/>
                        <a:lstStyle/>
                        <a:p>
                          <a:endParaRPr lang="vi-VN"/>
                        </a:p>
                      </a:txBody>
                      <a:tcPr marL="43659" marR="43659" marT="0" marB="0">
                        <a:blipFill>
                          <a:blip r:embed="rId5"/>
                          <a:stretch>
                            <a:fillRect l="-420305" t="-209048" r="-129949" b="-84762"/>
                          </a:stretch>
                        </a:blipFill>
                      </a:tcPr>
                    </a:tc>
                    <a:tc>
                      <a:txBody>
                        <a:bodyPr/>
                        <a:lstStyle/>
                        <a:p>
                          <a:endParaRPr lang="vi-VN"/>
                        </a:p>
                      </a:txBody>
                      <a:tcPr marL="43659" marR="43659" marT="0" marB="0">
                        <a:blipFill>
                          <a:blip r:embed="rId5"/>
                          <a:stretch>
                            <a:fillRect l="-408367" t="-209048" r="-1992" b="-84762"/>
                          </a:stretch>
                        </a:blipFill>
                      </a:tcPr>
                    </a:tc>
                    <a:extLst>
                      <a:ext uri="{0D108BD9-81ED-4DB2-BD59-A6C34878D82A}">
                        <a16:rowId xmlns:a16="http://schemas.microsoft.com/office/drawing/2014/main" val="2015968630"/>
                      </a:ext>
                    </a:extLst>
                  </a:tr>
                  <a:tr h="1068529">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Turbidity</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Test in a domestic water environment with room light</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pPr>
                            <a:lnSpc>
                              <a:spcPct val="150000"/>
                            </a:lnSpc>
                            <a:spcAft>
                              <a:spcPts val="0"/>
                            </a:spcAft>
                          </a:pPr>
                          <a:r>
                            <a:rPr lang="en-US" sz="1100" smtClean="0">
                              <a:effectLst/>
                              <a:latin typeface="Arial" panose="020B0604020202020204" pitchFamily="34" charset="0"/>
                              <a:cs typeface="Arial" panose="020B0604020202020204" pitchFamily="34" charset="0"/>
                            </a:rPr>
                            <a:t>Test in powdered water with room light</a:t>
                          </a:r>
                          <a:endParaRPr lang="vi-VN" sz="110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txBody>
                      <a:tcPr marL="43659" marR="43659" marT="0" marB="0"/>
                    </a:tc>
                    <a:tc>
                      <a:txBody>
                        <a:bodyPr/>
                        <a:lstStyle/>
                        <a:p>
                          <a:endParaRPr lang="vi-VN"/>
                        </a:p>
                      </a:txBody>
                      <a:tcPr marL="43659" marR="43659" marT="0" marB="0">
                        <a:blipFill>
                          <a:blip r:embed="rId5"/>
                          <a:stretch>
                            <a:fillRect l="-420305" t="-368750" r="-129949" b="-1136"/>
                          </a:stretch>
                        </a:blipFill>
                      </a:tcPr>
                    </a:tc>
                    <a:tc>
                      <a:txBody>
                        <a:bodyPr/>
                        <a:lstStyle/>
                        <a:p>
                          <a:endParaRPr lang="vi-VN"/>
                        </a:p>
                      </a:txBody>
                      <a:tcPr marL="43659" marR="43659" marT="0" marB="0">
                        <a:blipFill>
                          <a:blip r:embed="rId5"/>
                          <a:stretch>
                            <a:fillRect l="-408367" t="-368750" r="-1992" b="-1136"/>
                          </a:stretch>
                        </a:blipFill>
                      </a:tcPr>
                    </a:tc>
                    <a:extLst>
                      <a:ext uri="{0D108BD9-81ED-4DB2-BD59-A6C34878D82A}">
                        <a16:rowId xmlns:a16="http://schemas.microsoft.com/office/drawing/2014/main" val="3821130081"/>
                      </a:ext>
                    </a:extLst>
                  </a:tr>
                </a:tbl>
              </a:graphicData>
            </a:graphic>
          </p:graphicFrame>
        </mc:Fallback>
      </mc:AlternateContent>
    </p:spTree>
    <p:extLst>
      <p:ext uri="{BB962C8B-B14F-4D97-AF65-F5344CB8AC3E}">
        <p14:creationId xmlns:p14="http://schemas.microsoft.com/office/powerpoint/2010/main" val="5620551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a:xfrm>
            <a:off x="3295068" y="626480"/>
            <a:ext cx="5925020" cy="477054"/>
          </a:xfrm>
          <a:prstGeom prst="rect">
            <a:avLst/>
          </a:prstGeom>
        </p:spPr>
        <p:txBody>
          <a:bodyPr wrap="none">
            <a:spAutoFit/>
          </a:bodyPr>
          <a:lstStyle/>
          <a:p>
            <a:pPr algn="ctr"/>
            <a:r>
              <a:rPr lang="it-IT" sz="2500" b="1" smtClean="0">
                <a:latin typeface="Arial" panose="020B0604020202020204" pitchFamily="34" charset="0"/>
                <a:cs typeface="Arial" panose="020B0604020202020204" pitchFamily="34" charset="0"/>
              </a:rPr>
              <a:t>Slave/ Master Lora  Principle Diagram</a:t>
            </a:r>
            <a:endParaRPr lang="vi-VN" sz="2500" b="1">
              <a:latin typeface="Arial" panose="020B0604020202020204" pitchFamily="34" charset="0"/>
              <a:cs typeface="Arial" panose="020B0604020202020204" pitchFamily="34" charset="0"/>
            </a:endParaRPr>
          </a:p>
        </p:txBody>
      </p:sp>
      <p:sp>
        <p:nvSpPr>
          <p:cNvPr id="12" name="Slide Number Placeholder 11"/>
          <p:cNvSpPr>
            <a:spLocks noGrp="1"/>
          </p:cNvSpPr>
          <p:nvPr>
            <p:ph type="sldNum" sz="quarter" idx="12"/>
          </p:nvPr>
        </p:nvSpPr>
        <p:spPr/>
        <p:txBody>
          <a:bodyPr/>
          <a:lstStyle/>
          <a:p>
            <a:fld id="{DCC940C1-AB0E-4982-BB7E-4A0958B9339B}" type="slidenum">
              <a:rPr lang="vi-VN" smtClean="0"/>
              <a:t>17</a:t>
            </a:fld>
            <a:endParaRPr lang="vi-VN"/>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52944" y="-21362"/>
            <a:ext cx="2066522" cy="1549892"/>
          </a:xfrm>
          <a:prstGeom prst="rect">
            <a:avLst/>
          </a:prstGeom>
        </p:spPr>
      </p:pic>
      <p:pic>
        <p:nvPicPr>
          <p:cNvPr id="2" name="Picture 1"/>
          <p:cNvPicPr>
            <a:picLocks noChangeAspect="1"/>
          </p:cNvPicPr>
          <p:nvPr/>
        </p:nvPicPr>
        <p:blipFill>
          <a:blip r:embed="rId5"/>
          <a:stretch>
            <a:fillRect/>
          </a:stretch>
        </p:blipFill>
        <p:spPr>
          <a:xfrm>
            <a:off x="754059" y="2088930"/>
            <a:ext cx="4666029" cy="2880361"/>
          </a:xfrm>
          <a:prstGeom prst="rect">
            <a:avLst/>
          </a:prstGeom>
        </p:spPr>
      </p:pic>
      <p:pic>
        <p:nvPicPr>
          <p:cNvPr id="3" name="Picture 2"/>
          <p:cNvPicPr>
            <a:picLocks noChangeAspect="1"/>
          </p:cNvPicPr>
          <p:nvPr/>
        </p:nvPicPr>
        <p:blipFill>
          <a:blip r:embed="rId6"/>
          <a:stretch>
            <a:fillRect/>
          </a:stretch>
        </p:blipFill>
        <p:spPr>
          <a:xfrm>
            <a:off x="6257578" y="2088930"/>
            <a:ext cx="4706043" cy="2880361"/>
          </a:xfrm>
          <a:prstGeom prst="rect">
            <a:avLst/>
          </a:prstGeom>
        </p:spPr>
      </p:pic>
    </p:spTree>
    <p:extLst>
      <p:ext uri="{BB962C8B-B14F-4D97-AF65-F5344CB8AC3E}">
        <p14:creationId xmlns:p14="http://schemas.microsoft.com/office/powerpoint/2010/main" val="32570058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4165535F-B580-4411-AFBA-1BA6A3DF4A5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924796" cy="1009409"/>
          </a:xfrm>
          <a:prstGeom prst="rect">
            <a:avLst/>
          </a:prstGeom>
        </p:spPr>
      </p:pic>
      <p:sp>
        <p:nvSpPr>
          <p:cNvPr id="28" name="Rectangle 27">
            <a:extLst>
              <a:ext uri="{FF2B5EF4-FFF2-40B4-BE49-F238E27FC236}">
                <a16:creationId xmlns:a16="http://schemas.microsoft.com/office/drawing/2014/main" id="{AE98A64D-B612-4A75-BD09-14ABC174A59A}"/>
              </a:ext>
            </a:extLst>
          </p:cNvPr>
          <p:cNvSpPr/>
          <p:nvPr/>
        </p:nvSpPr>
        <p:spPr>
          <a:xfrm>
            <a:off x="4508634" y="135372"/>
            <a:ext cx="3553217"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FF0000"/>
                </a:solidFill>
                <a:latin typeface="Arial" panose="020B0604020202020204" pitchFamily="34" charset="0"/>
                <a:cs typeface="Arial" panose="020B0604020202020204" pitchFamily="34" charset="0"/>
              </a:rPr>
              <a:t>THE UNIVERSITY OF DANANG</a:t>
            </a:r>
          </a:p>
        </p:txBody>
      </p:sp>
      <p:sp>
        <p:nvSpPr>
          <p:cNvPr id="29" name="Rectangle 28">
            <a:extLst>
              <a:ext uri="{FF2B5EF4-FFF2-40B4-BE49-F238E27FC236}">
                <a16:creationId xmlns:a16="http://schemas.microsoft.com/office/drawing/2014/main" id="{1344B618-85F9-4522-94A6-CD143EE082AD}"/>
              </a:ext>
            </a:extLst>
          </p:cNvPr>
          <p:cNvSpPr/>
          <p:nvPr/>
        </p:nvSpPr>
        <p:spPr>
          <a:xfrm>
            <a:off x="2427547" y="504704"/>
            <a:ext cx="8473441" cy="369332"/>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364F8A"/>
                </a:solidFill>
                <a:latin typeface="Arial" panose="020B0604020202020204" pitchFamily="34" charset="0"/>
                <a:cs typeface="Arial" panose="020B0604020202020204" pitchFamily="34" charset="0"/>
              </a:rPr>
              <a:t>Vietnam - Korea University of Information and Communication Technology</a:t>
            </a:r>
          </a:p>
        </p:txBody>
      </p:sp>
      <p:sp>
        <p:nvSpPr>
          <p:cNvPr id="30" name="Rectangle 29"/>
          <p:cNvSpPr/>
          <p:nvPr/>
        </p:nvSpPr>
        <p:spPr>
          <a:xfrm>
            <a:off x="7874033" y="3006468"/>
            <a:ext cx="1392259" cy="209550"/>
          </a:xfrm>
          <a:prstGeom prst="rect">
            <a:avLst/>
          </a:prstGeom>
          <a:solidFill>
            <a:srgbClr val="6E94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8061851" y="2539006"/>
            <a:ext cx="1016625" cy="1015663"/>
          </a:xfrm>
          <a:prstGeom prst="rect">
            <a:avLst/>
          </a:prstGeom>
        </p:spPr>
        <p:txBody>
          <a:bodyPr wrap="none">
            <a:spAutoFit/>
          </a:bodyPr>
          <a:lstStyle/>
          <a:p>
            <a:pPr algn="ctr"/>
            <a:r>
              <a:rPr lang="vi-VN" sz="6000" b="1" smtClean="0">
                <a:latin typeface="Bahnschrift SemiBold" panose="020B0502040204020203" pitchFamily="34" charset="0"/>
              </a:rPr>
              <a:t>0</a:t>
            </a:r>
            <a:r>
              <a:rPr lang="en-US" sz="6000" b="1">
                <a:latin typeface="Bahnschrift SemiBold" panose="020B0502040204020203" pitchFamily="34" charset="0"/>
              </a:rPr>
              <a:t>3</a:t>
            </a:r>
          </a:p>
        </p:txBody>
      </p:sp>
      <p:sp>
        <p:nvSpPr>
          <p:cNvPr id="32" name="TextBox 31"/>
          <p:cNvSpPr txBox="1"/>
          <p:nvPr/>
        </p:nvSpPr>
        <p:spPr>
          <a:xfrm>
            <a:off x="7737079" y="3877736"/>
            <a:ext cx="5806174" cy="707886"/>
          </a:xfrm>
          <a:prstGeom prst="rect">
            <a:avLst/>
          </a:prstGeom>
          <a:noFill/>
        </p:spPr>
        <p:txBody>
          <a:bodyPr wrap="square" rtlCol="0">
            <a:spAutoFit/>
          </a:bodyPr>
          <a:lstStyle/>
          <a:p>
            <a:r>
              <a:rPr lang="en-US" sz="4000" b="1" dirty="0" smtClean="0">
                <a:latin typeface="Arial" panose="020B0604020202020204" pitchFamily="34" charset="0"/>
                <a:cs typeface="Arial" panose="020B0604020202020204" pitchFamily="34" charset="0"/>
              </a:rPr>
              <a:t>CONCLUSION</a:t>
            </a:r>
            <a:endParaRPr lang="vi-VN" sz="4000" b="1" dirty="0">
              <a:cs typeface="Arial" panose="020B0604020202020204" pitchFamily="34" charset="0"/>
            </a:endParaRPr>
          </a:p>
        </p:txBody>
      </p:sp>
      <p:sp>
        <p:nvSpPr>
          <p:cNvPr id="34" name="Slide Number Placeholder 33"/>
          <p:cNvSpPr>
            <a:spLocks noGrp="1"/>
          </p:cNvSpPr>
          <p:nvPr>
            <p:ph type="sldNum" sz="quarter" idx="12"/>
          </p:nvPr>
        </p:nvSpPr>
        <p:spPr/>
        <p:txBody>
          <a:bodyPr/>
          <a:lstStyle/>
          <a:p>
            <a:fld id="{DCC940C1-AB0E-4982-BB7E-4A0958B9339B}" type="slidenum">
              <a:rPr lang="vi-VN" smtClean="0"/>
              <a:t>18</a:t>
            </a:fld>
            <a:endParaRPr lang="vi-VN"/>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9569" y="1542985"/>
            <a:ext cx="4813365" cy="4813365"/>
          </a:xfrm>
          <a:prstGeom prst="rect">
            <a:avLst/>
          </a:prstGeom>
        </p:spPr>
      </p:pic>
    </p:spTree>
    <p:extLst>
      <p:ext uri="{BB962C8B-B14F-4D97-AF65-F5344CB8AC3E}">
        <p14:creationId xmlns:p14="http://schemas.microsoft.com/office/powerpoint/2010/main" val="26420873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a:xfrm>
            <a:off x="4365716" y="630416"/>
            <a:ext cx="3673313" cy="477054"/>
          </a:xfrm>
          <a:prstGeom prst="rect">
            <a:avLst/>
          </a:prstGeom>
        </p:spPr>
        <p:txBody>
          <a:bodyPr wrap="none">
            <a:spAutoFit/>
          </a:bodyPr>
          <a:lstStyle/>
          <a:p>
            <a:r>
              <a:rPr lang="en-US" sz="2500" b="1" smtClean="0"/>
              <a:t>Actual Picture Of Products</a:t>
            </a:r>
            <a:endParaRPr lang="vi-VN" sz="2500" b="1"/>
          </a:p>
        </p:txBody>
      </p:sp>
      <p:sp>
        <p:nvSpPr>
          <p:cNvPr id="12" name="Slide Number Placeholder 11"/>
          <p:cNvSpPr>
            <a:spLocks noGrp="1"/>
          </p:cNvSpPr>
          <p:nvPr>
            <p:ph type="sldNum" sz="quarter" idx="12"/>
          </p:nvPr>
        </p:nvSpPr>
        <p:spPr/>
        <p:txBody>
          <a:bodyPr/>
          <a:lstStyle/>
          <a:p>
            <a:fld id="{DCC940C1-AB0E-4982-BB7E-4A0958B9339B}" type="slidenum">
              <a:rPr lang="vi-VN" smtClean="0"/>
              <a:t>19</a:t>
            </a:fld>
            <a:endParaRPr lang="vi-VN"/>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52944" y="-21362"/>
            <a:ext cx="2066522" cy="1549892"/>
          </a:xfrm>
          <a:prstGeom prst="rect">
            <a:avLst/>
          </a:prstGeom>
        </p:spPr>
      </p:pic>
      <p:pic>
        <p:nvPicPr>
          <p:cNvPr id="7" name="Picture 6"/>
          <p:cNvPicPr/>
          <p:nvPr/>
        </p:nvPicPr>
        <p:blipFill>
          <a:blip r:embed="rId5"/>
          <a:stretch>
            <a:fillRect/>
          </a:stretch>
        </p:blipFill>
        <p:spPr>
          <a:xfrm rot="5400000">
            <a:off x="1715034" y="1068622"/>
            <a:ext cx="3632882" cy="4771696"/>
          </a:xfrm>
          <a:prstGeom prst="rect">
            <a:avLst/>
          </a:prstGeom>
        </p:spPr>
      </p:pic>
      <p:pic>
        <p:nvPicPr>
          <p:cNvPr id="8" name="Picture 7"/>
          <p:cNvPicPr/>
          <p:nvPr/>
        </p:nvPicPr>
        <p:blipFill>
          <a:blip r:embed="rId6"/>
          <a:stretch>
            <a:fillRect/>
          </a:stretch>
        </p:blipFill>
        <p:spPr>
          <a:xfrm>
            <a:off x="6978869" y="1638029"/>
            <a:ext cx="3950708" cy="3710708"/>
          </a:xfrm>
          <a:prstGeom prst="rect">
            <a:avLst/>
          </a:prstGeom>
        </p:spPr>
      </p:pic>
      <p:sp>
        <p:nvSpPr>
          <p:cNvPr id="4" name="TextBox 3"/>
          <p:cNvSpPr txBox="1"/>
          <p:nvPr/>
        </p:nvSpPr>
        <p:spPr>
          <a:xfrm>
            <a:off x="2117833" y="5347708"/>
            <a:ext cx="2827283" cy="369332"/>
          </a:xfrm>
          <a:prstGeom prst="rect">
            <a:avLst/>
          </a:prstGeom>
          <a:noFill/>
        </p:spPr>
        <p:txBody>
          <a:bodyPr wrap="square" rtlCol="0">
            <a:spAutoFit/>
          </a:bodyPr>
          <a:lstStyle/>
          <a:p>
            <a:pPr algn="ctr"/>
            <a:r>
              <a:rPr lang="en-US" b="1" smtClean="0">
                <a:solidFill>
                  <a:srgbClr val="C00000"/>
                </a:solidFill>
                <a:latin typeface="Arial" panose="020B0604020202020204" pitchFamily="34" charset="0"/>
                <a:cs typeface="Arial" panose="020B0604020202020204" pitchFamily="34" charset="0"/>
              </a:rPr>
              <a:t>Slave Lora</a:t>
            </a:r>
            <a:endParaRPr lang="vi-VN" b="1">
              <a:solidFill>
                <a:srgbClr val="C00000"/>
              </a:solidFill>
              <a:latin typeface="Arial" panose="020B0604020202020204" pitchFamily="34" charset="0"/>
              <a:cs typeface="Arial" panose="020B0604020202020204" pitchFamily="34" charset="0"/>
            </a:endParaRPr>
          </a:p>
        </p:txBody>
      </p:sp>
      <p:sp>
        <p:nvSpPr>
          <p:cNvPr id="5" name="Rectangle 4"/>
          <p:cNvSpPr/>
          <p:nvPr/>
        </p:nvSpPr>
        <p:spPr>
          <a:xfrm>
            <a:off x="8408455" y="5348737"/>
            <a:ext cx="1492716" cy="369332"/>
          </a:xfrm>
          <a:prstGeom prst="rect">
            <a:avLst/>
          </a:prstGeom>
        </p:spPr>
        <p:txBody>
          <a:bodyPr wrap="none">
            <a:spAutoFit/>
          </a:bodyPr>
          <a:lstStyle/>
          <a:p>
            <a:r>
              <a:rPr lang="en-US" b="1" smtClean="0">
                <a:solidFill>
                  <a:srgbClr val="C00000"/>
                </a:solidFill>
                <a:latin typeface="Arial" panose="020B0604020202020204" pitchFamily="34" charset="0"/>
                <a:cs typeface="Arial" panose="020B0604020202020204" pitchFamily="34" charset="0"/>
              </a:rPr>
              <a:t>Master Lora</a:t>
            </a:r>
            <a:endParaRPr lang="vi-VN" b="1">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82236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65535F-B580-4411-AFBA-1BA6A3DF4A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924796" cy="1009409"/>
          </a:xfrm>
          <a:prstGeom prst="rect">
            <a:avLst/>
          </a:prstGeom>
        </p:spPr>
      </p:pic>
      <p:sp>
        <p:nvSpPr>
          <p:cNvPr id="5" name="Rectangle 4">
            <a:extLst>
              <a:ext uri="{FF2B5EF4-FFF2-40B4-BE49-F238E27FC236}">
                <a16:creationId xmlns:a16="http://schemas.microsoft.com/office/drawing/2014/main" id="{AE98A64D-B612-4A75-BD09-14ABC174A59A}"/>
              </a:ext>
            </a:extLst>
          </p:cNvPr>
          <p:cNvSpPr/>
          <p:nvPr/>
        </p:nvSpPr>
        <p:spPr>
          <a:xfrm>
            <a:off x="4508634" y="135372"/>
            <a:ext cx="3553217"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FF0000"/>
                </a:solidFill>
                <a:latin typeface="Arial" panose="020B0604020202020204" pitchFamily="34" charset="0"/>
                <a:cs typeface="Arial" panose="020B0604020202020204" pitchFamily="34" charset="0"/>
              </a:rPr>
              <a:t>THE UNIVERSITY OF DANANG</a:t>
            </a:r>
          </a:p>
        </p:txBody>
      </p:sp>
      <p:sp>
        <p:nvSpPr>
          <p:cNvPr id="6" name="Rectangle 5">
            <a:extLst>
              <a:ext uri="{FF2B5EF4-FFF2-40B4-BE49-F238E27FC236}">
                <a16:creationId xmlns:a16="http://schemas.microsoft.com/office/drawing/2014/main" id="{1344B618-85F9-4522-94A6-CD143EE082AD}"/>
              </a:ext>
            </a:extLst>
          </p:cNvPr>
          <p:cNvSpPr/>
          <p:nvPr/>
        </p:nvSpPr>
        <p:spPr>
          <a:xfrm>
            <a:off x="2427547" y="504704"/>
            <a:ext cx="8473441" cy="369332"/>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364F8A"/>
                </a:solidFill>
                <a:latin typeface="Arial" panose="020B0604020202020204" pitchFamily="34" charset="0"/>
                <a:cs typeface="Arial" panose="020B0604020202020204" pitchFamily="34" charset="0"/>
              </a:rPr>
              <a:t>Vietnam - Korea University of Information and Communication Technology</a:t>
            </a:r>
          </a:p>
        </p:txBody>
      </p:sp>
      <p:sp>
        <p:nvSpPr>
          <p:cNvPr id="8" name="TextBox 7"/>
          <p:cNvSpPr txBox="1"/>
          <p:nvPr/>
        </p:nvSpPr>
        <p:spPr>
          <a:xfrm>
            <a:off x="4860187" y="1176670"/>
            <a:ext cx="2850109" cy="553998"/>
          </a:xfrm>
          <a:prstGeom prst="rect">
            <a:avLst/>
          </a:prstGeom>
          <a:noFill/>
        </p:spPr>
        <p:txBody>
          <a:bodyPr wrap="square" rtlCol="0">
            <a:spAutoFit/>
          </a:bodyPr>
          <a:lstStyle/>
          <a:p>
            <a:pPr algn="ctr"/>
            <a:r>
              <a:rPr lang="en-US" sz="3000" b="1" smtClean="0">
                <a:solidFill>
                  <a:srgbClr val="F7961E"/>
                </a:solidFill>
                <a:latin typeface="Arial" panose="020B0604020202020204" pitchFamily="34" charset="0"/>
                <a:cs typeface="Arial" panose="020B0604020202020204" pitchFamily="34" charset="0"/>
              </a:rPr>
              <a:t>Contents</a:t>
            </a:r>
            <a:endParaRPr lang="vi-VN" sz="3000" b="1">
              <a:solidFill>
                <a:srgbClr val="F7961E"/>
              </a:solidFill>
              <a:latin typeface="Arial" panose="020B0604020202020204" pitchFamily="34" charset="0"/>
              <a:cs typeface="Arial" panose="020B0604020202020204" pitchFamily="34" charset="0"/>
            </a:endParaRPr>
          </a:p>
        </p:txBody>
      </p:sp>
      <p:grpSp>
        <p:nvGrpSpPr>
          <p:cNvPr id="120" name="Google Shape;668;p43"/>
          <p:cNvGrpSpPr/>
          <p:nvPr/>
        </p:nvGrpSpPr>
        <p:grpSpPr>
          <a:xfrm flipH="1">
            <a:off x="6978698" y="2686938"/>
            <a:ext cx="337856" cy="93999"/>
            <a:chOff x="5963614" y="809024"/>
            <a:chExt cx="339690" cy="94500"/>
          </a:xfrm>
          <a:solidFill>
            <a:srgbClr val="7882F3"/>
          </a:solidFill>
        </p:grpSpPr>
        <p:sp>
          <p:nvSpPr>
            <p:cNvPr id="121" name="Google Shape;669;p43"/>
            <p:cNvSpPr/>
            <p:nvPr/>
          </p:nvSpPr>
          <p:spPr>
            <a:xfrm>
              <a:off x="5963614" y="809024"/>
              <a:ext cx="94500" cy="94500"/>
            </a:xfrm>
            <a:prstGeom prst="ellipse">
              <a:avLst/>
            </a:prstGeom>
            <a:grp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670;p43"/>
            <p:cNvSpPr/>
            <p:nvPr/>
          </p:nvSpPr>
          <p:spPr>
            <a:xfrm>
              <a:off x="6208804" y="809024"/>
              <a:ext cx="94500" cy="94500"/>
            </a:xfrm>
            <a:prstGeom prst="ellipse">
              <a:avLst/>
            </a:prstGeom>
            <a:grp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TextBox 122"/>
          <p:cNvSpPr txBox="1"/>
          <p:nvPr/>
        </p:nvSpPr>
        <p:spPr>
          <a:xfrm>
            <a:off x="6389659" y="2495410"/>
            <a:ext cx="832905" cy="477054"/>
          </a:xfrm>
          <a:prstGeom prst="rect">
            <a:avLst/>
          </a:prstGeom>
          <a:noFill/>
        </p:spPr>
        <p:txBody>
          <a:bodyPr wrap="square" rtlCol="0">
            <a:spAutoFit/>
          </a:bodyPr>
          <a:lstStyle/>
          <a:p>
            <a:r>
              <a:rPr lang="en-US" sz="2500" b="1" smtClean="0">
                <a:latin typeface="Arial" panose="020B0604020202020204" pitchFamily="34" charset="0"/>
                <a:cs typeface="Arial" panose="020B0604020202020204" pitchFamily="34" charset="0"/>
              </a:rPr>
              <a:t>01</a:t>
            </a:r>
            <a:endParaRPr lang="vi-VN" sz="2500" b="1">
              <a:latin typeface="Arial" panose="020B0604020202020204" pitchFamily="34" charset="0"/>
              <a:cs typeface="Arial" panose="020B0604020202020204" pitchFamily="34" charset="0"/>
            </a:endParaRPr>
          </a:p>
        </p:txBody>
      </p:sp>
      <p:sp>
        <p:nvSpPr>
          <p:cNvPr id="127" name="TextBox 126"/>
          <p:cNvSpPr txBox="1"/>
          <p:nvPr/>
        </p:nvSpPr>
        <p:spPr>
          <a:xfrm>
            <a:off x="7466430" y="2516189"/>
            <a:ext cx="3449256" cy="430887"/>
          </a:xfrm>
          <a:prstGeom prst="rect">
            <a:avLst/>
          </a:prstGeom>
          <a:noFill/>
        </p:spPr>
        <p:txBody>
          <a:bodyPr wrap="square" rtlCol="0">
            <a:spAutoFit/>
          </a:bodyPr>
          <a:lstStyle/>
          <a:p>
            <a:r>
              <a:rPr lang="vi-VN" sz="2200" b="1" dirty="0" smtClean="0"/>
              <a:t>Overview Introduction</a:t>
            </a:r>
            <a:endParaRPr lang="vi-VN" sz="2200" b="1" dirty="0"/>
          </a:p>
        </p:txBody>
      </p:sp>
      <p:grpSp>
        <p:nvGrpSpPr>
          <p:cNvPr id="128" name="Google Shape;668;p43"/>
          <p:cNvGrpSpPr/>
          <p:nvPr/>
        </p:nvGrpSpPr>
        <p:grpSpPr>
          <a:xfrm flipH="1">
            <a:off x="6978698" y="3829096"/>
            <a:ext cx="337856" cy="93999"/>
            <a:chOff x="5963614" y="809024"/>
            <a:chExt cx="339690" cy="94500"/>
          </a:xfrm>
          <a:solidFill>
            <a:srgbClr val="7882F3"/>
          </a:solidFill>
        </p:grpSpPr>
        <p:sp>
          <p:nvSpPr>
            <p:cNvPr id="129" name="Google Shape;669;p43"/>
            <p:cNvSpPr/>
            <p:nvPr/>
          </p:nvSpPr>
          <p:spPr>
            <a:xfrm>
              <a:off x="5963614" y="809024"/>
              <a:ext cx="94500" cy="94500"/>
            </a:xfrm>
            <a:prstGeom prst="ellipse">
              <a:avLst/>
            </a:prstGeom>
            <a:grp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670;p43"/>
            <p:cNvSpPr/>
            <p:nvPr/>
          </p:nvSpPr>
          <p:spPr>
            <a:xfrm>
              <a:off x="6208804" y="809024"/>
              <a:ext cx="94500" cy="94500"/>
            </a:xfrm>
            <a:prstGeom prst="ellipse">
              <a:avLst/>
            </a:prstGeom>
            <a:grp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TextBox 130"/>
          <p:cNvSpPr txBox="1"/>
          <p:nvPr/>
        </p:nvSpPr>
        <p:spPr>
          <a:xfrm>
            <a:off x="6389659" y="3637568"/>
            <a:ext cx="832905" cy="477054"/>
          </a:xfrm>
          <a:prstGeom prst="rect">
            <a:avLst/>
          </a:prstGeom>
          <a:noFill/>
        </p:spPr>
        <p:txBody>
          <a:bodyPr wrap="square" rtlCol="0">
            <a:spAutoFit/>
          </a:bodyPr>
          <a:lstStyle/>
          <a:p>
            <a:r>
              <a:rPr lang="en-US" sz="2500" b="1" smtClean="0">
                <a:latin typeface="Arial" panose="020B0604020202020204" pitchFamily="34" charset="0"/>
                <a:cs typeface="Arial" panose="020B0604020202020204" pitchFamily="34" charset="0"/>
              </a:rPr>
              <a:t>02</a:t>
            </a:r>
            <a:endParaRPr lang="vi-VN" sz="2500" b="1">
              <a:latin typeface="Arial" panose="020B0604020202020204" pitchFamily="34" charset="0"/>
              <a:cs typeface="Arial" panose="020B0604020202020204" pitchFamily="34" charset="0"/>
            </a:endParaRPr>
          </a:p>
        </p:txBody>
      </p:sp>
      <p:sp>
        <p:nvSpPr>
          <p:cNvPr id="132" name="TextBox 131"/>
          <p:cNvSpPr txBox="1"/>
          <p:nvPr/>
        </p:nvSpPr>
        <p:spPr>
          <a:xfrm>
            <a:off x="7466429" y="3658347"/>
            <a:ext cx="4374471" cy="430887"/>
          </a:xfrm>
          <a:prstGeom prst="rect">
            <a:avLst/>
          </a:prstGeom>
          <a:noFill/>
        </p:spPr>
        <p:txBody>
          <a:bodyPr wrap="square" rtlCol="0">
            <a:spAutoFit/>
          </a:bodyPr>
          <a:lstStyle/>
          <a:p>
            <a:r>
              <a:rPr lang="en-US" sz="2200" b="1" dirty="0" smtClean="0">
                <a:latin typeface="Arial" panose="020B0604020202020204" pitchFamily="34" charset="0"/>
                <a:cs typeface="Arial" panose="020B0604020202020204" pitchFamily="34" charset="0"/>
              </a:rPr>
              <a:t>Analysis And System Design</a:t>
            </a:r>
            <a:endParaRPr lang="vi-VN" sz="2200" b="1" dirty="0">
              <a:latin typeface="Arial" panose="020B0604020202020204" pitchFamily="34" charset="0"/>
              <a:cs typeface="Arial" panose="020B0604020202020204" pitchFamily="34" charset="0"/>
            </a:endParaRPr>
          </a:p>
        </p:txBody>
      </p:sp>
      <p:grpSp>
        <p:nvGrpSpPr>
          <p:cNvPr id="133" name="Google Shape;668;p43"/>
          <p:cNvGrpSpPr/>
          <p:nvPr/>
        </p:nvGrpSpPr>
        <p:grpSpPr>
          <a:xfrm flipH="1">
            <a:off x="6978698" y="5185780"/>
            <a:ext cx="337856" cy="93999"/>
            <a:chOff x="5963614" y="809024"/>
            <a:chExt cx="339690" cy="94500"/>
          </a:xfrm>
          <a:solidFill>
            <a:srgbClr val="7882F3"/>
          </a:solidFill>
        </p:grpSpPr>
        <p:sp>
          <p:nvSpPr>
            <p:cNvPr id="134" name="Google Shape;669;p43"/>
            <p:cNvSpPr/>
            <p:nvPr/>
          </p:nvSpPr>
          <p:spPr>
            <a:xfrm>
              <a:off x="5963614" y="809024"/>
              <a:ext cx="94500" cy="94500"/>
            </a:xfrm>
            <a:prstGeom prst="ellipse">
              <a:avLst/>
            </a:prstGeom>
            <a:grp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670;p43"/>
            <p:cNvSpPr/>
            <p:nvPr/>
          </p:nvSpPr>
          <p:spPr>
            <a:xfrm>
              <a:off x="6208804" y="809024"/>
              <a:ext cx="94500" cy="94500"/>
            </a:xfrm>
            <a:prstGeom prst="ellipse">
              <a:avLst/>
            </a:prstGeom>
            <a:grp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TextBox 135"/>
          <p:cNvSpPr txBox="1"/>
          <p:nvPr/>
        </p:nvSpPr>
        <p:spPr>
          <a:xfrm>
            <a:off x="6389659" y="4994252"/>
            <a:ext cx="832905" cy="477054"/>
          </a:xfrm>
          <a:prstGeom prst="rect">
            <a:avLst/>
          </a:prstGeom>
          <a:noFill/>
        </p:spPr>
        <p:txBody>
          <a:bodyPr wrap="square" rtlCol="0">
            <a:spAutoFit/>
          </a:bodyPr>
          <a:lstStyle/>
          <a:p>
            <a:r>
              <a:rPr lang="en-US" sz="2500" b="1" smtClean="0">
                <a:latin typeface="Arial" panose="020B0604020202020204" pitchFamily="34" charset="0"/>
                <a:cs typeface="Arial" panose="020B0604020202020204" pitchFamily="34" charset="0"/>
              </a:rPr>
              <a:t>03</a:t>
            </a:r>
            <a:endParaRPr lang="vi-VN" sz="2500" b="1">
              <a:latin typeface="Arial" panose="020B0604020202020204" pitchFamily="34" charset="0"/>
              <a:cs typeface="Arial" panose="020B0604020202020204" pitchFamily="34" charset="0"/>
            </a:endParaRPr>
          </a:p>
        </p:txBody>
      </p:sp>
      <p:sp>
        <p:nvSpPr>
          <p:cNvPr id="137" name="TextBox 136"/>
          <p:cNvSpPr txBox="1"/>
          <p:nvPr/>
        </p:nvSpPr>
        <p:spPr>
          <a:xfrm>
            <a:off x="7466430" y="5015031"/>
            <a:ext cx="3449256" cy="430887"/>
          </a:xfrm>
          <a:prstGeom prst="rect">
            <a:avLst/>
          </a:prstGeom>
          <a:noFill/>
        </p:spPr>
        <p:txBody>
          <a:bodyPr wrap="square" rtlCol="0">
            <a:spAutoFit/>
          </a:bodyPr>
          <a:lstStyle/>
          <a:p>
            <a:r>
              <a:rPr lang="en-US" sz="2200" b="1" dirty="0">
                <a:latin typeface="Arial" panose="020B0604020202020204" pitchFamily="34" charset="0"/>
                <a:cs typeface="Arial" panose="020B0604020202020204" pitchFamily="34" charset="0"/>
              </a:rPr>
              <a:t>Conclusion</a:t>
            </a:r>
            <a:endParaRPr lang="vi-VN" sz="2200" b="1" dirty="0">
              <a:latin typeface="Arial" panose="020B0604020202020204" pitchFamily="34" charset="0"/>
              <a:cs typeface="Arial" panose="020B0604020202020204" pitchFamily="34" charset="0"/>
            </a:endParaRPr>
          </a:p>
        </p:txBody>
      </p:sp>
      <p:pic>
        <p:nvPicPr>
          <p:cNvPr id="139" name="Google Shape;907;p38" title="Gráfico">
            <a:hlinkClick r:id="rId4"/>
          </p:cNvPr>
          <p:cNvPicPr preferRelativeResize="0"/>
          <p:nvPr/>
        </p:nvPicPr>
        <p:blipFill>
          <a:blip r:embed="rId5">
            <a:alphaModFix/>
          </a:blip>
          <a:stretch>
            <a:fillRect/>
          </a:stretch>
        </p:blipFill>
        <p:spPr>
          <a:xfrm>
            <a:off x="450884" y="2459167"/>
            <a:ext cx="5207049" cy="3090470"/>
          </a:xfrm>
          <a:prstGeom prst="rect">
            <a:avLst/>
          </a:prstGeom>
          <a:noFill/>
          <a:ln>
            <a:noFill/>
          </a:ln>
        </p:spPr>
      </p:pic>
      <p:cxnSp>
        <p:nvCxnSpPr>
          <p:cNvPr id="140" name="Google Shape;915;p38"/>
          <p:cNvCxnSpPr/>
          <p:nvPr/>
        </p:nvCxnSpPr>
        <p:spPr>
          <a:xfrm flipH="1">
            <a:off x="2478263" y="2706492"/>
            <a:ext cx="3601800" cy="337500"/>
          </a:xfrm>
          <a:prstGeom prst="bentConnector3">
            <a:avLst>
              <a:gd name="adj1" fmla="val 99711"/>
            </a:avLst>
          </a:prstGeom>
          <a:noFill/>
          <a:ln w="28575" cap="flat" cmpd="sng">
            <a:solidFill>
              <a:schemeClr val="accent2"/>
            </a:solidFill>
            <a:prstDash val="solid"/>
            <a:round/>
            <a:headEnd type="oval" w="med" len="med"/>
            <a:tailEnd type="none" w="med" len="med"/>
          </a:ln>
        </p:spPr>
      </p:cxnSp>
      <p:cxnSp>
        <p:nvCxnSpPr>
          <p:cNvPr id="141" name="Google Shape;916;p38"/>
          <p:cNvCxnSpPr/>
          <p:nvPr/>
        </p:nvCxnSpPr>
        <p:spPr>
          <a:xfrm flipH="1">
            <a:off x="4473188" y="3890692"/>
            <a:ext cx="1604700" cy="600"/>
          </a:xfrm>
          <a:prstGeom prst="bentConnector3">
            <a:avLst>
              <a:gd name="adj1" fmla="val 50000"/>
            </a:avLst>
          </a:prstGeom>
          <a:noFill/>
          <a:ln w="28575" cap="flat" cmpd="sng">
            <a:solidFill>
              <a:schemeClr val="accent1"/>
            </a:solidFill>
            <a:prstDash val="solid"/>
            <a:round/>
            <a:headEnd type="oval" w="med" len="med"/>
            <a:tailEnd type="none" w="med" len="med"/>
          </a:ln>
        </p:spPr>
      </p:cxnSp>
      <p:cxnSp>
        <p:nvCxnSpPr>
          <p:cNvPr id="142" name="Google Shape;917;p38"/>
          <p:cNvCxnSpPr/>
          <p:nvPr/>
        </p:nvCxnSpPr>
        <p:spPr>
          <a:xfrm rot="10800000">
            <a:off x="2329363" y="4811278"/>
            <a:ext cx="3757200" cy="421500"/>
          </a:xfrm>
          <a:prstGeom prst="bentConnector3">
            <a:avLst>
              <a:gd name="adj1" fmla="val 100081"/>
            </a:avLst>
          </a:prstGeom>
          <a:noFill/>
          <a:ln w="28575" cap="flat" cmpd="sng">
            <a:solidFill>
              <a:schemeClr val="accent3"/>
            </a:solidFill>
            <a:prstDash val="solid"/>
            <a:round/>
            <a:headEnd type="oval" w="med" len="med"/>
            <a:tailEnd type="none" w="med" len="med"/>
          </a:ln>
        </p:spPr>
      </p:cxnSp>
      <p:grpSp>
        <p:nvGrpSpPr>
          <p:cNvPr id="143" name="Google Shape;918;p38"/>
          <p:cNvGrpSpPr/>
          <p:nvPr/>
        </p:nvGrpSpPr>
        <p:grpSpPr>
          <a:xfrm>
            <a:off x="2724149" y="2602611"/>
            <a:ext cx="637356" cy="1666930"/>
            <a:chOff x="4949475" y="687300"/>
            <a:chExt cx="460850" cy="1205300"/>
          </a:xfrm>
        </p:grpSpPr>
        <p:sp>
          <p:nvSpPr>
            <p:cNvPr id="144" name="Google Shape;919;p38"/>
            <p:cNvSpPr/>
            <p:nvPr/>
          </p:nvSpPr>
          <p:spPr>
            <a:xfrm>
              <a:off x="4974525" y="1645900"/>
              <a:ext cx="427500" cy="246700"/>
            </a:xfrm>
            <a:custGeom>
              <a:avLst/>
              <a:gdLst/>
              <a:ahLst/>
              <a:cxnLst/>
              <a:rect l="l" t="t" r="r" b="b"/>
              <a:pathLst>
                <a:path w="17100" h="9868" extrusionOk="0">
                  <a:moveTo>
                    <a:pt x="8550" y="0"/>
                  </a:moveTo>
                  <a:cubicBezTo>
                    <a:pt x="6282" y="0"/>
                    <a:pt x="4108" y="520"/>
                    <a:pt x="2504" y="1445"/>
                  </a:cubicBezTo>
                  <a:cubicBezTo>
                    <a:pt x="902" y="2371"/>
                    <a:pt x="0" y="3625"/>
                    <a:pt x="0" y="4934"/>
                  </a:cubicBezTo>
                  <a:cubicBezTo>
                    <a:pt x="0" y="6243"/>
                    <a:pt x="902" y="7497"/>
                    <a:pt x="2504" y="8423"/>
                  </a:cubicBezTo>
                  <a:cubicBezTo>
                    <a:pt x="4108" y="9347"/>
                    <a:pt x="6282" y="9867"/>
                    <a:pt x="8550" y="9867"/>
                  </a:cubicBezTo>
                  <a:cubicBezTo>
                    <a:pt x="10818" y="9867"/>
                    <a:pt x="12991" y="9347"/>
                    <a:pt x="14595" y="8423"/>
                  </a:cubicBezTo>
                  <a:cubicBezTo>
                    <a:pt x="16198" y="7497"/>
                    <a:pt x="17099" y="6243"/>
                    <a:pt x="17099" y="4934"/>
                  </a:cubicBezTo>
                  <a:cubicBezTo>
                    <a:pt x="17099" y="3625"/>
                    <a:pt x="16198" y="2371"/>
                    <a:pt x="14595" y="1445"/>
                  </a:cubicBezTo>
                  <a:cubicBezTo>
                    <a:pt x="12991" y="520"/>
                    <a:pt x="10818" y="0"/>
                    <a:pt x="8550" y="0"/>
                  </a:cubicBezTo>
                  <a:close/>
                </a:path>
              </a:pathLst>
            </a:custGeom>
            <a:solidFill>
              <a:srgbClr val="EAEC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20;p38"/>
            <p:cNvSpPr/>
            <p:nvPr/>
          </p:nvSpPr>
          <p:spPr>
            <a:xfrm>
              <a:off x="5315975" y="956275"/>
              <a:ext cx="94350" cy="196725"/>
            </a:xfrm>
            <a:custGeom>
              <a:avLst/>
              <a:gdLst/>
              <a:ahLst/>
              <a:cxnLst/>
              <a:rect l="l" t="t" r="r" b="b"/>
              <a:pathLst>
                <a:path w="3774" h="7869" extrusionOk="0">
                  <a:moveTo>
                    <a:pt x="2817" y="1"/>
                  </a:moveTo>
                  <a:lnTo>
                    <a:pt x="1207" y="1327"/>
                  </a:lnTo>
                  <a:lnTo>
                    <a:pt x="1654" y="4396"/>
                  </a:lnTo>
                  <a:lnTo>
                    <a:pt x="0" y="6017"/>
                  </a:lnTo>
                  <a:lnTo>
                    <a:pt x="415" y="7869"/>
                  </a:lnTo>
                  <a:cubicBezTo>
                    <a:pt x="415" y="7869"/>
                    <a:pt x="3400" y="6059"/>
                    <a:pt x="3587" y="4976"/>
                  </a:cubicBezTo>
                  <a:cubicBezTo>
                    <a:pt x="3774" y="3893"/>
                    <a:pt x="2900" y="734"/>
                    <a:pt x="2817" y="1"/>
                  </a:cubicBezTo>
                  <a:close/>
                </a:path>
              </a:pathLst>
            </a:custGeom>
            <a:solidFill>
              <a:srgbClr val="B44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921;p38"/>
            <p:cNvSpPr/>
            <p:nvPr/>
          </p:nvSpPr>
          <p:spPr>
            <a:xfrm>
              <a:off x="5328650" y="864675"/>
              <a:ext cx="64975" cy="124800"/>
            </a:xfrm>
            <a:custGeom>
              <a:avLst/>
              <a:gdLst/>
              <a:ahLst/>
              <a:cxnLst/>
              <a:rect l="l" t="t" r="r" b="b"/>
              <a:pathLst>
                <a:path w="2599" h="4992" extrusionOk="0">
                  <a:moveTo>
                    <a:pt x="572" y="0"/>
                  </a:moveTo>
                  <a:cubicBezTo>
                    <a:pt x="356" y="0"/>
                    <a:pt x="154" y="48"/>
                    <a:pt x="1" y="115"/>
                  </a:cubicBezTo>
                  <a:lnTo>
                    <a:pt x="1059" y="4975"/>
                  </a:lnTo>
                  <a:cubicBezTo>
                    <a:pt x="1130" y="4986"/>
                    <a:pt x="1199" y="4991"/>
                    <a:pt x="1266" y="4991"/>
                  </a:cubicBezTo>
                  <a:cubicBezTo>
                    <a:pt x="2074" y="4991"/>
                    <a:pt x="2599" y="4266"/>
                    <a:pt x="2599" y="4266"/>
                  </a:cubicBezTo>
                  <a:cubicBezTo>
                    <a:pt x="2557" y="3840"/>
                    <a:pt x="2102" y="1344"/>
                    <a:pt x="1662" y="617"/>
                  </a:cubicBezTo>
                  <a:cubicBezTo>
                    <a:pt x="1381" y="151"/>
                    <a:pt x="954" y="0"/>
                    <a:pt x="572" y="0"/>
                  </a:cubicBezTo>
                  <a:close/>
                </a:path>
              </a:pathLst>
            </a:custGeom>
            <a:solidFill>
              <a:srgbClr val="AA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922;p38"/>
            <p:cNvSpPr/>
            <p:nvPr/>
          </p:nvSpPr>
          <p:spPr>
            <a:xfrm>
              <a:off x="5260800" y="1653825"/>
              <a:ext cx="83975" cy="94125"/>
            </a:xfrm>
            <a:custGeom>
              <a:avLst/>
              <a:gdLst/>
              <a:ahLst/>
              <a:cxnLst/>
              <a:rect l="l" t="t" r="r" b="b"/>
              <a:pathLst>
                <a:path w="3359" h="3765" extrusionOk="0">
                  <a:moveTo>
                    <a:pt x="543" y="0"/>
                  </a:moveTo>
                  <a:cubicBezTo>
                    <a:pt x="506" y="0"/>
                    <a:pt x="469" y="3"/>
                    <a:pt x="435" y="8"/>
                  </a:cubicBezTo>
                  <a:cubicBezTo>
                    <a:pt x="82" y="59"/>
                    <a:pt x="0" y="382"/>
                    <a:pt x="129" y="898"/>
                  </a:cubicBezTo>
                  <a:cubicBezTo>
                    <a:pt x="272" y="1471"/>
                    <a:pt x="762" y="1877"/>
                    <a:pt x="1160" y="2235"/>
                  </a:cubicBezTo>
                  <a:cubicBezTo>
                    <a:pt x="1573" y="2608"/>
                    <a:pt x="1721" y="3089"/>
                    <a:pt x="2007" y="3474"/>
                  </a:cubicBezTo>
                  <a:cubicBezTo>
                    <a:pt x="2160" y="3680"/>
                    <a:pt x="2392" y="3765"/>
                    <a:pt x="2636" y="3765"/>
                  </a:cubicBezTo>
                  <a:cubicBezTo>
                    <a:pt x="2757" y="3765"/>
                    <a:pt x="2882" y="3743"/>
                    <a:pt x="3001" y="3705"/>
                  </a:cubicBezTo>
                  <a:cubicBezTo>
                    <a:pt x="3358" y="3592"/>
                    <a:pt x="3341" y="3177"/>
                    <a:pt x="3264" y="2860"/>
                  </a:cubicBezTo>
                  <a:cubicBezTo>
                    <a:pt x="3205" y="2619"/>
                    <a:pt x="3160" y="2376"/>
                    <a:pt x="3131" y="2130"/>
                  </a:cubicBezTo>
                  <a:cubicBezTo>
                    <a:pt x="3131" y="2130"/>
                    <a:pt x="2210" y="773"/>
                    <a:pt x="1948" y="582"/>
                  </a:cubicBezTo>
                  <a:cubicBezTo>
                    <a:pt x="1614" y="337"/>
                    <a:pt x="989" y="0"/>
                    <a:pt x="543" y="0"/>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923;p38"/>
            <p:cNvSpPr/>
            <p:nvPr/>
          </p:nvSpPr>
          <p:spPr>
            <a:xfrm>
              <a:off x="5099875" y="1775525"/>
              <a:ext cx="151550" cy="86450"/>
            </a:xfrm>
            <a:custGeom>
              <a:avLst/>
              <a:gdLst/>
              <a:ahLst/>
              <a:cxnLst/>
              <a:rect l="l" t="t" r="r" b="b"/>
              <a:pathLst>
                <a:path w="6062" h="3458" extrusionOk="0">
                  <a:moveTo>
                    <a:pt x="4429" y="1"/>
                  </a:moveTo>
                  <a:cubicBezTo>
                    <a:pt x="3914" y="703"/>
                    <a:pt x="2936" y="1121"/>
                    <a:pt x="1609" y="1729"/>
                  </a:cubicBezTo>
                  <a:cubicBezTo>
                    <a:pt x="282" y="2337"/>
                    <a:pt x="1" y="2461"/>
                    <a:pt x="90" y="2712"/>
                  </a:cubicBezTo>
                  <a:cubicBezTo>
                    <a:pt x="180" y="2962"/>
                    <a:pt x="783" y="3214"/>
                    <a:pt x="1328" y="3384"/>
                  </a:cubicBezTo>
                  <a:cubicBezTo>
                    <a:pt x="1485" y="3434"/>
                    <a:pt x="1674" y="3457"/>
                    <a:pt x="1873" y="3457"/>
                  </a:cubicBezTo>
                  <a:cubicBezTo>
                    <a:pt x="2361" y="3457"/>
                    <a:pt x="2910" y="3315"/>
                    <a:pt x="3196" y="3066"/>
                  </a:cubicBezTo>
                  <a:cubicBezTo>
                    <a:pt x="3475" y="2823"/>
                    <a:pt x="4263" y="2508"/>
                    <a:pt x="4675" y="2508"/>
                  </a:cubicBezTo>
                  <a:cubicBezTo>
                    <a:pt x="4677" y="2508"/>
                    <a:pt x="4680" y="2508"/>
                    <a:pt x="4682" y="2508"/>
                  </a:cubicBezTo>
                  <a:cubicBezTo>
                    <a:pt x="4690" y="2509"/>
                    <a:pt x="4699" y="2509"/>
                    <a:pt x="4707" y="2509"/>
                  </a:cubicBezTo>
                  <a:cubicBezTo>
                    <a:pt x="5330" y="2509"/>
                    <a:pt x="5854" y="2332"/>
                    <a:pt x="5958" y="2093"/>
                  </a:cubicBezTo>
                  <a:cubicBezTo>
                    <a:pt x="6062" y="1852"/>
                    <a:pt x="5946" y="1330"/>
                    <a:pt x="5921" y="1004"/>
                  </a:cubicBezTo>
                  <a:cubicBezTo>
                    <a:pt x="5897" y="677"/>
                    <a:pt x="5871" y="266"/>
                    <a:pt x="5871" y="266"/>
                  </a:cubicBezTo>
                  <a:lnTo>
                    <a:pt x="4429" y="1"/>
                  </a:ln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924;p38"/>
            <p:cNvSpPr/>
            <p:nvPr/>
          </p:nvSpPr>
          <p:spPr>
            <a:xfrm>
              <a:off x="5148050" y="1192350"/>
              <a:ext cx="204725" cy="595175"/>
            </a:xfrm>
            <a:custGeom>
              <a:avLst/>
              <a:gdLst/>
              <a:ahLst/>
              <a:cxnLst/>
              <a:rect l="l" t="t" r="r" b="b"/>
              <a:pathLst>
                <a:path w="8189" h="23807" extrusionOk="0">
                  <a:moveTo>
                    <a:pt x="7927" y="0"/>
                  </a:moveTo>
                  <a:lnTo>
                    <a:pt x="0" y="1764"/>
                  </a:lnTo>
                  <a:cubicBezTo>
                    <a:pt x="0" y="1764"/>
                    <a:pt x="499" y="11242"/>
                    <a:pt x="586" y="12484"/>
                  </a:cubicBezTo>
                  <a:cubicBezTo>
                    <a:pt x="672" y="13725"/>
                    <a:pt x="894" y="14896"/>
                    <a:pt x="1327" y="16870"/>
                  </a:cubicBezTo>
                  <a:cubicBezTo>
                    <a:pt x="1760" y="18846"/>
                    <a:pt x="2277" y="23588"/>
                    <a:pt x="2277" y="23588"/>
                  </a:cubicBezTo>
                  <a:cubicBezTo>
                    <a:pt x="2558" y="23752"/>
                    <a:pt x="2839" y="23807"/>
                    <a:pt x="3087" y="23807"/>
                  </a:cubicBezTo>
                  <a:cubicBezTo>
                    <a:pt x="3578" y="23807"/>
                    <a:pt x="3944" y="23593"/>
                    <a:pt x="3944" y="23593"/>
                  </a:cubicBezTo>
                  <a:cubicBezTo>
                    <a:pt x="3944" y="23593"/>
                    <a:pt x="4156" y="17824"/>
                    <a:pt x="4102" y="16392"/>
                  </a:cubicBezTo>
                  <a:cubicBezTo>
                    <a:pt x="4036" y="14643"/>
                    <a:pt x="3597" y="13265"/>
                    <a:pt x="3597" y="13265"/>
                  </a:cubicBezTo>
                  <a:cubicBezTo>
                    <a:pt x="3597" y="13265"/>
                    <a:pt x="3736" y="10934"/>
                    <a:pt x="3858" y="8907"/>
                  </a:cubicBezTo>
                  <a:cubicBezTo>
                    <a:pt x="3982" y="6880"/>
                    <a:pt x="4112" y="5906"/>
                    <a:pt x="4141" y="5024"/>
                  </a:cubicBezTo>
                  <a:lnTo>
                    <a:pt x="4299" y="4940"/>
                  </a:lnTo>
                  <a:cubicBezTo>
                    <a:pt x="4299" y="4940"/>
                    <a:pt x="4459" y="8437"/>
                    <a:pt x="4546" y="9679"/>
                  </a:cubicBezTo>
                  <a:cubicBezTo>
                    <a:pt x="4633" y="10922"/>
                    <a:pt x="4816" y="12112"/>
                    <a:pt x="5150" y="14418"/>
                  </a:cubicBezTo>
                  <a:cubicBezTo>
                    <a:pt x="5441" y="16419"/>
                    <a:pt x="6196" y="20540"/>
                    <a:pt x="6196" y="20540"/>
                  </a:cubicBezTo>
                  <a:cubicBezTo>
                    <a:pt x="6495" y="20714"/>
                    <a:pt x="6765" y="20769"/>
                    <a:pt x="6988" y="20769"/>
                  </a:cubicBezTo>
                  <a:cubicBezTo>
                    <a:pt x="7391" y="20769"/>
                    <a:pt x="7642" y="20588"/>
                    <a:pt x="7642" y="20588"/>
                  </a:cubicBezTo>
                  <a:cubicBezTo>
                    <a:pt x="7642" y="20588"/>
                    <a:pt x="8189" y="15273"/>
                    <a:pt x="7962" y="13537"/>
                  </a:cubicBezTo>
                  <a:cubicBezTo>
                    <a:pt x="7736" y="11801"/>
                    <a:pt x="7379" y="10770"/>
                    <a:pt x="7379" y="10770"/>
                  </a:cubicBezTo>
                  <a:cubicBezTo>
                    <a:pt x="7379" y="10770"/>
                    <a:pt x="7555" y="8382"/>
                    <a:pt x="7639" y="6118"/>
                  </a:cubicBezTo>
                  <a:cubicBezTo>
                    <a:pt x="7731" y="3672"/>
                    <a:pt x="7884" y="611"/>
                    <a:pt x="79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925;p38"/>
            <p:cNvSpPr/>
            <p:nvPr/>
          </p:nvSpPr>
          <p:spPr>
            <a:xfrm>
              <a:off x="5148050" y="1228725"/>
              <a:ext cx="98600" cy="558800"/>
            </a:xfrm>
            <a:custGeom>
              <a:avLst/>
              <a:gdLst/>
              <a:ahLst/>
              <a:cxnLst/>
              <a:rect l="l" t="t" r="r" b="b"/>
              <a:pathLst>
                <a:path w="3944" h="22352" extrusionOk="0">
                  <a:moveTo>
                    <a:pt x="1386" y="1"/>
                  </a:moveTo>
                  <a:lnTo>
                    <a:pt x="0" y="308"/>
                  </a:lnTo>
                  <a:cubicBezTo>
                    <a:pt x="0" y="308"/>
                    <a:pt x="499" y="9787"/>
                    <a:pt x="586" y="11029"/>
                  </a:cubicBezTo>
                  <a:cubicBezTo>
                    <a:pt x="673" y="12270"/>
                    <a:pt x="894" y="13441"/>
                    <a:pt x="1327" y="15415"/>
                  </a:cubicBezTo>
                  <a:cubicBezTo>
                    <a:pt x="1760" y="17391"/>
                    <a:pt x="2278" y="22133"/>
                    <a:pt x="2278" y="22133"/>
                  </a:cubicBezTo>
                  <a:cubicBezTo>
                    <a:pt x="2559" y="22297"/>
                    <a:pt x="2839" y="22352"/>
                    <a:pt x="3087" y="22352"/>
                  </a:cubicBezTo>
                  <a:cubicBezTo>
                    <a:pt x="3578" y="22352"/>
                    <a:pt x="3944" y="22138"/>
                    <a:pt x="3944" y="22138"/>
                  </a:cubicBezTo>
                  <a:lnTo>
                    <a:pt x="3944" y="22138"/>
                  </a:lnTo>
                  <a:cubicBezTo>
                    <a:pt x="3923" y="22139"/>
                    <a:pt x="3901" y="22140"/>
                    <a:pt x="3878" y="22140"/>
                  </a:cubicBezTo>
                  <a:cubicBezTo>
                    <a:pt x="3481" y="22140"/>
                    <a:pt x="2934" y="21930"/>
                    <a:pt x="2853" y="20906"/>
                  </a:cubicBezTo>
                  <a:cubicBezTo>
                    <a:pt x="2768" y="19826"/>
                    <a:pt x="2257" y="14154"/>
                    <a:pt x="2116" y="12110"/>
                  </a:cubicBezTo>
                  <a:cubicBezTo>
                    <a:pt x="1976" y="10066"/>
                    <a:pt x="1831" y="3298"/>
                    <a:pt x="1970" y="1373"/>
                  </a:cubicBezTo>
                  <a:lnTo>
                    <a:pt x="13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926;p38"/>
            <p:cNvSpPr/>
            <p:nvPr/>
          </p:nvSpPr>
          <p:spPr>
            <a:xfrm>
              <a:off x="5251525" y="1273100"/>
              <a:ext cx="66800" cy="151750"/>
            </a:xfrm>
            <a:custGeom>
              <a:avLst/>
              <a:gdLst/>
              <a:ahLst/>
              <a:cxnLst/>
              <a:rect l="l" t="t" r="r" b="b"/>
              <a:pathLst>
                <a:path w="2672" h="6070" extrusionOk="0">
                  <a:moveTo>
                    <a:pt x="2671" y="1"/>
                  </a:moveTo>
                  <a:lnTo>
                    <a:pt x="2671" y="1"/>
                  </a:lnTo>
                  <a:cubicBezTo>
                    <a:pt x="1781" y="851"/>
                    <a:pt x="1" y="1794"/>
                    <a:pt x="1" y="1794"/>
                  </a:cubicBezTo>
                  <a:lnTo>
                    <a:pt x="151" y="1788"/>
                  </a:lnTo>
                  <a:lnTo>
                    <a:pt x="374" y="6068"/>
                  </a:lnTo>
                  <a:cubicBezTo>
                    <a:pt x="374" y="6069"/>
                    <a:pt x="374" y="6070"/>
                    <a:pt x="374" y="6070"/>
                  </a:cubicBezTo>
                  <a:cubicBezTo>
                    <a:pt x="380" y="6070"/>
                    <a:pt x="758" y="1810"/>
                    <a:pt x="758" y="1810"/>
                  </a:cubicBezTo>
                  <a:cubicBezTo>
                    <a:pt x="1844" y="1255"/>
                    <a:pt x="2671" y="1"/>
                    <a:pt x="2671" y="1"/>
                  </a:cubicBezTo>
                  <a:close/>
                </a:path>
              </a:pathLst>
            </a:custGeom>
            <a:solidFill>
              <a:srgbClr val="AA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927;p38"/>
            <p:cNvSpPr/>
            <p:nvPr/>
          </p:nvSpPr>
          <p:spPr>
            <a:xfrm>
              <a:off x="5174625" y="699000"/>
              <a:ext cx="154400" cy="174325"/>
            </a:xfrm>
            <a:custGeom>
              <a:avLst/>
              <a:gdLst/>
              <a:ahLst/>
              <a:cxnLst/>
              <a:rect l="l" t="t" r="r" b="b"/>
              <a:pathLst>
                <a:path w="6176" h="6973" extrusionOk="0">
                  <a:moveTo>
                    <a:pt x="3062" y="1"/>
                  </a:moveTo>
                  <a:cubicBezTo>
                    <a:pt x="1682" y="1"/>
                    <a:pt x="679" y="1032"/>
                    <a:pt x="398" y="2413"/>
                  </a:cubicBezTo>
                  <a:cubicBezTo>
                    <a:pt x="236" y="3143"/>
                    <a:pt x="0" y="4700"/>
                    <a:pt x="454" y="5896"/>
                  </a:cubicBezTo>
                  <a:cubicBezTo>
                    <a:pt x="711" y="6572"/>
                    <a:pt x="1027" y="6841"/>
                    <a:pt x="1630" y="6957"/>
                  </a:cubicBezTo>
                  <a:cubicBezTo>
                    <a:pt x="1683" y="6968"/>
                    <a:pt x="1752" y="6973"/>
                    <a:pt x="1833" y="6973"/>
                  </a:cubicBezTo>
                  <a:cubicBezTo>
                    <a:pt x="2463" y="6973"/>
                    <a:pt x="3827" y="6665"/>
                    <a:pt x="4335" y="6126"/>
                  </a:cubicBezTo>
                  <a:cubicBezTo>
                    <a:pt x="4438" y="6017"/>
                    <a:pt x="4605" y="5485"/>
                    <a:pt x="4605" y="5485"/>
                  </a:cubicBezTo>
                  <a:cubicBezTo>
                    <a:pt x="5363" y="5019"/>
                    <a:pt x="5906" y="4231"/>
                    <a:pt x="6005" y="3277"/>
                  </a:cubicBezTo>
                  <a:cubicBezTo>
                    <a:pt x="6175" y="1646"/>
                    <a:pt x="4991" y="187"/>
                    <a:pt x="3361" y="17"/>
                  </a:cubicBezTo>
                  <a:cubicBezTo>
                    <a:pt x="3259" y="6"/>
                    <a:pt x="3159" y="1"/>
                    <a:pt x="3062" y="1"/>
                  </a:cubicBezTo>
                  <a:close/>
                </a:path>
              </a:pathLst>
            </a:custGeom>
            <a:solidFill>
              <a:srgbClr val="B44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928;p38"/>
            <p:cNvSpPr/>
            <p:nvPr/>
          </p:nvSpPr>
          <p:spPr>
            <a:xfrm>
              <a:off x="5203825" y="845175"/>
              <a:ext cx="125350" cy="91900"/>
            </a:xfrm>
            <a:custGeom>
              <a:avLst/>
              <a:gdLst/>
              <a:ahLst/>
              <a:cxnLst/>
              <a:rect l="l" t="t" r="r" b="b"/>
              <a:pathLst>
                <a:path w="5014" h="3676" extrusionOk="0">
                  <a:moveTo>
                    <a:pt x="3307" y="1"/>
                  </a:moveTo>
                  <a:lnTo>
                    <a:pt x="961" y="1108"/>
                  </a:lnTo>
                  <a:cubicBezTo>
                    <a:pt x="961" y="1108"/>
                    <a:pt x="1041" y="1562"/>
                    <a:pt x="1098" y="1852"/>
                  </a:cubicBezTo>
                  <a:cubicBezTo>
                    <a:pt x="1154" y="2143"/>
                    <a:pt x="1132" y="2297"/>
                    <a:pt x="552" y="2653"/>
                  </a:cubicBezTo>
                  <a:cubicBezTo>
                    <a:pt x="0" y="2992"/>
                    <a:pt x="1298" y="3676"/>
                    <a:pt x="2243" y="3676"/>
                  </a:cubicBezTo>
                  <a:cubicBezTo>
                    <a:pt x="2289" y="3676"/>
                    <a:pt x="2334" y="3674"/>
                    <a:pt x="2378" y="3671"/>
                  </a:cubicBezTo>
                  <a:cubicBezTo>
                    <a:pt x="3328" y="3598"/>
                    <a:pt x="4397" y="3025"/>
                    <a:pt x="4690" y="2411"/>
                  </a:cubicBezTo>
                  <a:cubicBezTo>
                    <a:pt x="5013" y="1734"/>
                    <a:pt x="4988" y="938"/>
                    <a:pt x="4588" y="938"/>
                  </a:cubicBezTo>
                  <a:cubicBezTo>
                    <a:pt x="4583" y="938"/>
                    <a:pt x="4578" y="938"/>
                    <a:pt x="4573" y="938"/>
                  </a:cubicBezTo>
                  <a:cubicBezTo>
                    <a:pt x="4182" y="957"/>
                    <a:pt x="3856" y="1029"/>
                    <a:pt x="3654" y="1029"/>
                  </a:cubicBezTo>
                  <a:cubicBezTo>
                    <a:pt x="3545" y="1029"/>
                    <a:pt x="3472" y="1008"/>
                    <a:pt x="3445" y="945"/>
                  </a:cubicBezTo>
                  <a:cubicBezTo>
                    <a:pt x="3386" y="806"/>
                    <a:pt x="3307" y="1"/>
                    <a:pt x="3307" y="1"/>
                  </a:cubicBezTo>
                  <a:close/>
                </a:path>
              </a:pathLst>
            </a:custGeom>
            <a:solidFill>
              <a:srgbClr val="B44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929;p38"/>
            <p:cNvSpPr/>
            <p:nvPr/>
          </p:nvSpPr>
          <p:spPr>
            <a:xfrm>
              <a:off x="5197250" y="698975"/>
              <a:ext cx="131775" cy="153300"/>
            </a:xfrm>
            <a:custGeom>
              <a:avLst/>
              <a:gdLst/>
              <a:ahLst/>
              <a:cxnLst/>
              <a:rect l="l" t="t" r="r" b="b"/>
              <a:pathLst>
                <a:path w="5271" h="6132" extrusionOk="0">
                  <a:moveTo>
                    <a:pt x="2156" y="1"/>
                  </a:moveTo>
                  <a:cubicBezTo>
                    <a:pt x="1236" y="1"/>
                    <a:pt x="483" y="459"/>
                    <a:pt x="0" y="1176"/>
                  </a:cubicBezTo>
                  <a:cubicBezTo>
                    <a:pt x="0" y="1176"/>
                    <a:pt x="109" y="1396"/>
                    <a:pt x="278" y="1561"/>
                  </a:cubicBezTo>
                  <a:cubicBezTo>
                    <a:pt x="278" y="1561"/>
                    <a:pt x="144" y="1939"/>
                    <a:pt x="383" y="2208"/>
                  </a:cubicBezTo>
                  <a:cubicBezTo>
                    <a:pt x="556" y="2402"/>
                    <a:pt x="606" y="2675"/>
                    <a:pt x="567" y="2930"/>
                  </a:cubicBezTo>
                  <a:cubicBezTo>
                    <a:pt x="525" y="3208"/>
                    <a:pt x="493" y="3552"/>
                    <a:pt x="523" y="3856"/>
                  </a:cubicBezTo>
                  <a:cubicBezTo>
                    <a:pt x="564" y="4287"/>
                    <a:pt x="969" y="4482"/>
                    <a:pt x="969" y="4482"/>
                  </a:cubicBezTo>
                  <a:cubicBezTo>
                    <a:pt x="969" y="4482"/>
                    <a:pt x="1028" y="3826"/>
                    <a:pt x="1191" y="3470"/>
                  </a:cubicBezTo>
                  <a:cubicBezTo>
                    <a:pt x="1274" y="3286"/>
                    <a:pt x="1478" y="3173"/>
                    <a:pt x="1688" y="3173"/>
                  </a:cubicBezTo>
                  <a:cubicBezTo>
                    <a:pt x="1887" y="3173"/>
                    <a:pt x="2091" y="3275"/>
                    <a:pt x="2201" y="3519"/>
                  </a:cubicBezTo>
                  <a:cubicBezTo>
                    <a:pt x="2426" y="4016"/>
                    <a:pt x="2277" y="4321"/>
                    <a:pt x="2142" y="4728"/>
                  </a:cubicBezTo>
                  <a:cubicBezTo>
                    <a:pt x="2009" y="5137"/>
                    <a:pt x="1619" y="4980"/>
                    <a:pt x="1493" y="5078"/>
                  </a:cubicBezTo>
                  <a:cubicBezTo>
                    <a:pt x="1367" y="5175"/>
                    <a:pt x="1356" y="5872"/>
                    <a:pt x="1999" y="6053"/>
                  </a:cubicBezTo>
                  <a:cubicBezTo>
                    <a:pt x="2196" y="6109"/>
                    <a:pt x="2389" y="6131"/>
                    <a:pt x="2572" y="6131"/>
                  </a:cubicBezTo>
                  <a:cubicBezTo>
                    <a:pt x="2985" y="6131"/>
                    <a:pt x="3345" y="6014"/>
                    <a:pt x="3574" y="5895"/>
                  </a:cubicBezTo>
                  <a:cubicBezTo>
                    <a:pt x="3774" y="5796"/>
                    <a:pt x="4023" y="5586"/>
                    <a:pt x="4023" y="5586"/>
                  </a:cubicBezTo>
                  <a:cubicBezTo>
                    <a:pt x="4766" y="4906"/>
                    <a:pt x="5001" y="4232"/>
                    <a:pt x="5100" y="3278"/>
                  </a:cubicBezTo>
                  <a:cubicBezTo>
                    <a:pt x="5270" y="1646"/>
                    <a:pt x="4086" y="186"/>
                    <a:pt x="2454" y="16"/>
                  </a:cubicBezTo>
                  <a:cubicBezTo>
                    <a:pt x="2353" y="6"/>
                    <a:pt x="2254" y="1"/>
                    <a:pt x="2156" y="1"/>
                  </a:cubicBezTo>
                  <a:close/>
                </a:path>
              </a:pathLst>
            </a:custGeom>
            <a:solidFill>
              <a:srgbClr val="180D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930;p38"/>
            <p:cNvSpPr/>
            <p:nvPr/>
          </p:nvSpPr>
          <p:spPr>
            <a:xfrm>
              <a:off x="5152825" y="687300"/>
              <a:ext cx="167750" cy="50775"/>
            </a:xfrm>
            <a:custGeom>
              <a:avLst/>
              <a:gdLst/>
              <a:ahLst/>
              <a:cxnLst/>
              <a:rect l="l" t="t" r="r" b="b"/>
              <a:pathLst>
                <a:path w="6710" h="2031" extrusionOk="0">
                  <a:moveTo>
                    <a:pt x="736" y="1"/>
                  </a:moveTo>
                  <a:cubicBezTo>
                    <a:pt x="174" y="1"/>
                    <a:pt x="0" y="628"/>
                    <a:pt x="584" y="1297"/>
                  </a:cubicBezTo>
                  <a:cubicBezTo>
                    <a:pt x="1179" y="1978"/>
                    <a:pt x="1822" y="2030"/>
                    <a:pt x="2005" y="2030"/>
                  </a:cubicBezTo>
                  <a:cubicBezTo>
                    <a:pt x="2037" y="2030"/>
                    <a:pt x="2055" y="2028"/>
                    <a:pt x="2055" y="2028"/>
                  </a:cubicBezTo>
                  <a:lnTo>
                    <a:pt x="6526" y="2008"/>
                  </a:lnTo>
                  <a:cubicBezTo>
                    <a:pt x="6709" y="585"/>
                    <a:pt x="5098" y="148"/>
                    <a:pt x="4288" y="148"/>
                  </a:cubicBezTo>
                  <a:cubicBezTo>
                    <a:pt x="4222" y="148"/>
                    <a:pt x="4161" y="151"/>
                    <a:pt x="4107" y="157"/>
                  </a:cubicBezTo>
                  <a:cubicBezTo>
                    <a:pt x="3701" y="198"/>
                    <a:pt x="3072" y="276"/>
                    <a:pt x="2449" y="276"/>
                  </a:cubicBezTo>
                  <a:cubicBezTo>
                    <a:pt x="1969" y="276"/>
                    <a:pt x="1493" y="230"/>
                    <a:pt x="1124" y="83"/>
                  </a:cubicBezTo>
                  <a:cubicBezTo>
                    <a:pt x="981" y="27"/>
                    <a:pt x="851" y="1"/>
                    <a:pt x="736" y="1"/>
                  </a:cubicBezTo>
                  <a:close/>
                </a:path>
              </a:pathLst>
            </a:custGeom>
            <a:solidFill>
              <a:srgbClr val="180D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931;p38"/>
            <p:cNvSpPr/>
            <p:nvPr/>
          </p:nvSpPr>
          <p:spPr>
            <a:xfrm>
              <a:off x="5145800" y="867325"/>
              <a:ext cx="236050" cy="397750"/>
            </a:xfrm>
            <a:custGeom>
              <a:avLst/>
              <a:gdLst/>
              <a:ahLst/>
              <a:cxnLst/>
              <a:rect l="l" t="t" r="r" b="b"/>
              <a:pathLst>
                <a:path w="9442" h="15910" extrusionOk="0">
                  <a:moveTo>
                    <a:pt x="7567" y="1"/>
                  </a:moveTo>
                  <a:cubicBezTo>
                    <a:pt x="7546" y="1"/>
                    <a:pt x="7525" y="1"/>
                    <a:pt x="7503" y="2"/>
                  </a:cubicBezTo>
                  <a:cubicBezTo>
                    <a:pt x="6830" y="19"/>
                    <a:pt x="6021" y="141"/>
                    <a:pt x="6021" y="141"/>
                  </a:cubicBezTo>
                  <a:cubicBezTo>
                    <a:pt x="6188" y="558"/>
                    <a:pt x="5764" y="1068"/>
                    <a:pt x="4630" y="1426"/>
                  </a:cubicBezTo>
                  <a:cubicBezTo>
                    <a:pt x="4313" y="1526"/>
                    <a:pt x="4076" y="1561"/>
                    <a:pt x="3900" y="1561"/>
                  </a:cubicBezTo>
                  <a:cubicBezTo>
                    <a:pt x="3446" y="1561"/>
                    <a:pt x="3393" y="1323"/>
                    <a:pt x="3393" y="1323"/>
                  </a:cubicBezTo>
                  <a:cubicBezTo>
                    <a:pt x="3393" y="1323"/>
                    <a:pt x="1732" y="2081"/>
                    <a:pt x="1190" y="2459"/>
                  </a:cubicBezTo>
                  <a:cubicBezTo>
                    <a:pt x="510" y="2935"/>
                    <a:pt x="208" y="4311"/>
                    <a:pt x="116" y="6635"/>
                  </a:cubicBezTo>
                  <a:cubicBezTo>
                    <a:pt x="9" y="9324"/>
                    <a:pt x="1" y="14078"/>
                    <a:pt x="90" y="14765"/>
                  </a:cubicBezTo>
                  <a:cubicBezTo>
                    <a:pt x="90" y="14765"/>
                    <a:pt x="1236" y="15909"/>
                    <a:pt x="2746" y="15909"/>
                  </a:cubicBezTo>
                  <a:cubicBezTo>
                    <a:pt x="2826" y="15909"/>
                    <a:pt x="2907" y="15906"/>
                    <a:pt x="2989" y="15899"/>
                  </a:cubicBezTo>
                  <a:cubicBezTo>
                    <a:pt x="4617" y="15766"/>
                    <a:pt x="7355" y="14326"/>
                    <a:pt x="8021" y="13213"/>
                  </a:cubicBezTo>
                  <a:cubicBezTo>
                    <a:pt x="8001" y="10856"/>
                    <a:pt x="7726" y="9708"/>
                    <a:pt x="8107" y="8350"/>
                  </a:cubicBezTo>
                  <a:cubicBezTo>
                    <a:pt x="8981" y="5241"/>
                    <a:pt x="9442" y="3968"/>
                    <a:pt x="9018" y="1901"/>
                  </a:cubicBezTo>
                  <a:cubicBezTo>
                    <a:pt x="8678" y="252"/>
                    <a:pt x="8207" y="1"/>
                    <a:pt x="7567" y="1"/>
                  </a:cubicBezTo>
                  <a:close/>
                </a:path>
              </a:pathLst>
            </a:custGeom>
            <a:solidFill>
              <a:srgbClr val="F5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932;p38"/>
            <p:cNvSpPr/>
            <p:nvPr/>
          </p:nvSpPr>
          <p:spPr>
            <a:xfrm>
              <a:off x="5145800" y="928150"/>
              <a:ext cx="91575" cy="334925"/>
            </a:xfrm>
            <a:custGeom>
              <a:avLst/>
              <a:gdLst/>
              <a:ahLst/>
              <a:cxnLst/>
              <a:rect l="l" t="t" r="r" b="b"/>
              <a:pathLst>
                <a:path w="3663" h="13397" extrusionOk="0">
                  <a:moveTo>
                    <a:pt x="2741" y="1"/>
                  </a:moveTo>
                  <a:lnTo>
                    <a:pt x="779" y="505"/>
                  </a:lnTo>
                  <a:cubicBezTo>
                    <a:pt x="384" y="1193"/>
                    <a:pt x="187" y="2414"/>
                    <a:pt x="116" y="4201"/>
                  </a:cubicBezTo>
                  <a:cubicBezTo>
                    <a:pt x="9" y="6891"/>
                    <a:pt x="1" y="11644"/>
                    <a:pt x="90" y="12332"/>
                  </a:cubicBezTo>
                  <a:cubicBezTo>
                    <a:pt x="90" y="12332"/>
                    <a:pt x="902" y="13140"/>
                    <a:pt x="2060" y="13396"/>
                  </a:cubicBezTo>
                  <a:cubicBezTo>
                    <a:pt x="2205" y="10337"/>
                    <a:pt x="2822" y="7840"/>
                    <a:pt x="3110" y="6155"/>
                  </a:cubicBezTo>
                  <a:cubicBezTo>
                    <a:pt x="3662" y="2936"/>
                    <a:pt x="3404" y="509"/>
                    <a:pt x="2741" y="1"/>
                  </a:cubicBezTo>
                  <a:close/>
                </a:path>
              </a:pathLst>
            </a:custGeom>
            <a:solidFill>
              <a:srgbClr val="E8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933;p38"/>
            <p:cNvSpPr/>
            <p:nvPr/>
          </p:nvSpPr>
          <p:spPr>
            <a:xfrm>
              <a:off x="5217925" y="863125"/>
              <a:ext cx="88975" cy="49675"/>
            </a:xfrm>
            <a:custGeom>
              <a:avLst/>
              <a:gdLst/>
              <a:ahLst/>
              <a:cxnLst/>
              <a:rect l="l" t="t" r="r" b="b"/>
              <a:pathLst>
                <a:path w="3559" h="1987" extrusionOk="0">
                  <a:moveTo>
                    <a:pt x="3003" y="0"/>
                  </a:moveTo>
                  <a:cubicBezTo>
                    <a:pt x="2944" y="0"/>
                    <a:pt x="2889" y="22"/>
                    <a:pt x="2844" y="79"/>
                  </a:cubicBezTo>
                  <a:cubicBezTo>
                    <a:pt x="2611" y="376"/>
                    <a:pt x="1788" y="1024"/>
                    <a:pt x="519" y="1060"/>
                  </a:cubicBezTo>
                  <a:cubicBezTo>
                    <a:pt x="509" y="1059"/>
                    <a:pt x="499" y="1058"/>
                    <a:pt x="489" y="1058"/>
                  </a:cubicBezTo>
                  <a:cubicBezTo>
                    <a:pt x="263" y="1058"/>
                    <a:pt x="134" y="1503"/>
                    <a:pt x="0" y="1728"/>
                  </a:cubicBezTo>
                  <a:cubicBezTo>
                    <a:pt x="0" y="1728"/>
                    <a:pt x="317" y="1987"/>
                    <a:pt x="1002" y="1987"/>
                  </a:cubicBezTo>
                  <a:cubicBezTo>
                    <a:pt x="1237" y="1987"/>
                    <a:pt x="1517" y="1956"/>
                    <a:pt x="1841" y="1874"/>
                  </a:cubicBezTo>
                  <a:cubicBezTo>
                    <a:pt x="3110" y="1552"/>
                    <a:pt x="3559" y="615"/>
                    <a:pt x="3450" y="266"/>
                  </a:cubicBezTo>
                  <a:cubicBezTo>
                    <a:pt x="3450" y="266"/>
                    <a:pt x="3206" y="0"/>
                    <a:pt x="3003" y="0"/>
                  </a:cubicBezTo>
                  <a:close/>
                </a:path>
              </a:pathLst>
            </a:custGeom>
            <a:solidFill>
              <a:srgbClr val="AA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934;p38"/>
            <p:cNvSpPr/>
            <p:nvPr/>
          </p:nvSpPr>
          <p:spPr>
            <a:xfrm>
              <a:off x="4949475" y="968925"/>
              <a:ext cx="115125" cy="127275"/>
            </a:xfrm>
            <a:custGeom>
              <a:avLst/>
              <a:gdLst/>
              <a:ahLst/>
              <a:cxnLst/>
              <a:rect l="l" t="t" r="r" b="b"/>
              <a:pathLst>
                <a:path w="4605" h="5091" extrusionOk="0">
                  <a:moveTo>
                    <a:pt x="2191" y="1"/>
                  </a:moveTo>
                  <a:cubicBezTo>
                    <a:pt x="1624" y="1"/>
                    <a:pt x="519" y="403"/>
                    <a:pt x="64" y="962"/>
                  </a:cubicBezTo>
                  <a:cubicBezTo>
                    <a:pt x="1" y="1040"/>
                    <a:pt x="256" y="1616"/>
                    <a:pt x="543" y="2190"/>
                  </a:cubicBezTo>
                  <a:cubicBezTo>
                    <a:pt x="678" y="2465"/>
                    <a:pt x="1991" y="5090"/>
                    <a:pt x="2394" y="5090"/>
                  </a:cubicBezTo>
                  <a:cubicBezTo>
                    <a:pt x="2394" y="5090"/>
                    <a:pt x="2395" y="5090"/>
                    <a:pt x="2396" y="5090"/>
                  </a:cubicBezTo>
                  <a:cubicBezTo>
                    <a:pt x="2795" y="5080"/>
                    <a:pt x="4370" y="4332"/>
                    <a:pt x="4605" y="3818"/>
                  </a:cubicBezTo>
                  <a:cubicBezTo>
                    <a:pt x="4576" y="3589"/>
                    <a:pt x="2741" y="404"/>
                    <a:pt x="2513" y="98"/>
                  </a:cubicBezTo>
                  <a:cubicBezTo>
                    <a:pt x="2464" y="32"/>
                    <a:pt x="2348" y="1"/>
                    <a:pt x="2191" y="1"/>
                  </a:cubicBezTo>
                  <a:close/>
                </a:path>
              </a:pathLst>
            </a:custGeom>
            <a:solidFill>
              <a:srgbClr val="2D2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935;p38"/>
            <p:cNvSpPr/>
            <p:nvPr/>
          </p:nvSpPr>
          <p:spPr>
            <a:xfrm>
              <a:off x="4958250" y="925500"/>
              <a:ext cx="258350" cy="225925"/>
            </a:xfrm>
            <a:custGeom>
              <a:avLst/>
              <a:gdLst/>
              <a:ahLst/>
              <a:cxnLst/>
              <a:rect l="l" t="t" r="r" b="b"/>
              <a:pathLst>
                <a:path w="10334" h="9037" extrusionOk="0">
                  <a:moveTo>
                    <a:pt x="9467" y="0"/>
                  </a:moveTo>
                  <a:cubicBezTo>
                    <a:pt x="9371" y="0"/>
                    <a:pt x="9271" y="21"/>
                    <a:pt x="9168" y="63"/>
                  </a:cubicBezTo>
                  <a:cubicBezTo>
                    <a:pt x="8620" y="283"/>
                    <a:pt x="8228" y="463"/>
                    <a:pt x="7855" y="1593"/>
                  </a:cubicBezTo>
                  <a:cubicBezTo>
                    <a:pt x="7538" y="2551"/>
                    <a:pt x="7310" y="4076"/>
                    <a:pt x="6885" y="5764"/>
                  </a:cubicBezTo>
                  <a:cubicBezTo>
                    <a:pt x="6737" y="6352"/>
                    <a:pt x="6490" y="7043"/>
                    <a:pt x="5615" y="7043"/>
                  </a:cubicBezTo>
                  <a:cubicBezTo>
                    <a:pt x="5453" y="7043"/>
                    <a:pt x="5269" y="7019"/>
                    <a:pt x="5060" y="6967"/>
                  </a:cubicBezTo>
                  <a:cubicBezTo>
                    <a:pt x="3789" y="6647"/>
                    <a:pt x="3064" y="6262"/>
                    <a:pt x="2736" y="5912"/>
                  </a:cubicBezTo>
                  <a:cubicBezTo>
                    <a:pt x="2433" y="5590"/>
                    <a:pt x="2354" y="5411"/>
                    <a:pt x="2187" y="4967"/>
                  </a:cubicBezTo>
                  <a:cubicBezTo>
                    <a:pt x="1995" y="4463"/>
                    <a:pt x="1743" y="4208"/>
                    <a:pt x="1580" y="3863"/>
                  </a:cubicBezTo>
                  <a:cubicBezTo>
                    <a:pt x="1456" y="3603"/>
                    <a:pt x="1447" y="3533"/>
                    <a:pt x="1363" y="3533"/>
                  </a:cubicBezTo>
                  <a:cubicBezTo>
                    <a:pt x="1336" y="3533"/>
                    <a:pt x="1301" y="3540"/>
                    <a:pt x="1252" y="3550"/>
                  </a:cubicBezTo>
                  <a:cubicBezTo>
                    <a:pt x="1050" y="3593"/>
                    <a:pt x="943" y="3999"/>
                    <a:pt x="1048" y="4351"/>
                  </a:cubicBezTo>
                  <a:cubicBezTo>
                    <a:pt x="1157" y="4718"/>
                    <a:pt x="1348" y="4892"/>
                    <a:pt x="1341" y="4980"/>
                  </a:cubicBezTo>
                  <a:cubicBezTo>
                    <a:pt x="1340" y="4992"/>
                    <a:pt x="1333" y="4997"/>
                    <a:pt x="1322" y="4997"/>
                  </a:cubicBezTo>
                  <a:cubicBezTo>
                    <a:pt x="1244" y="4997"/>
                    <a:pt x="962" y="4757"/>
                    <a:pt x="944" y="4741"/>
                  </a:cubicBezTo>
                  <a:cubicBezTo>
                    <a:pt x="686" y="4516"/>
                    <a:pt x="517" y="4249"/>
                    <a:pt x="288" y="3998"/>
                  </a:cubicBezTo>
                  <a:cubicBezTo>
                    <a:pt x="260" y="3967"/>
                    <a:pt x="231" y="3937"/>
                    <a:pt x="192" y="3927"/>
                  </a:cubicBezTo>
                  <a:cubicBezTo>
                    <a:pt x="181" y="3924"/>
                    <a:pt x="171" y="3923"/>
                    <a:pt x="162" y="3923"/>
                  </a:cubicBezTo>
                  <a:cubicBezTo>
                    <a:pt x="55" y="3923"/>
                    <a:pt x="1" y="4083"/>
                    <a:pt x="1" y="4202"/>
                  </a:cubicBezTo>
                  <a:cubicBezTo>
                    <a:pt x="3" y="5299"/>
                    <a:pt x="535" y="6896"/>
                    <a:pt x="1549" y="7489"/>
                  </a:cubicBezTo>
                  <a:cubicBezTo>
                    <a:pt x="2044" y="7779"/>
                    <a:pt x="2664" y="7976"/>
                    <a:pt x="3192" y="8224"/>
                  </a:cubicBezTo>
                  <a:cubicBezTo>
                    <a:pt x="3626" y="8427"/>
                    <a:pt x="4068" y="8635"/>
                    <a:pt x="4535" y="8751"/>
                  </a:cubicBezTo>
                  <a:cubicBezTo>
                    <a:pt x="5271" y="8934"/>
                    <a:pt x="5890" y="9037"/>
                    <a:pt x="6411" y="9037"/>
                  </a:cubicBezTo>
                  <a:cubicBezTo>
                    <a:pt x="7002" y="9037"/>
                    <a:pt x="7467" y="8905"/>
                    <a:pt x="7833" y="8608"/>
                  </a:cubicBezTo>
                  <a:cubicBezTo>
                    <a:pt x="8391" y="8157"/>
                    <a:pt x="8764" y="7223"/>
                    <a:pt x="8930" y="6697"/>
                  </a:cubicBezTo>
                  <a:cubicBezTo>
                    <a:pt x="9565" y="4684"/>
                    <a:pt x="9899" y="3489"/>
                    <a:pt x="10154" y="1787"/>
                  </a:cubicBezTo>
                  <a:cubicBezTo>
                    <a:pt x="10334" y="579"/>
                    <a:pt x="9970" y="0"/>
                    <a:pt x="9467" y="0"/>
                  </a:cubicBezTo>
                  <a:close/>
                </a:path>
              </a:pathLst>
            </a:custGeom>
            <a:solidFill>
              <a:srgbClr val="B44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936;p38"/>
            <p:cNvSpPr/>
            <p:nvPr/>
          </p:nvSpPr>
          <p:spPr>
            <a:xfrm>
              <a:off x="5135175" y="920675"/>
              <a:ext cx="92250" cy="129300"/>
            </a:xfrm>
            <a:custGeom>
              <a:avLst/>
              <a:gdLst/>
              <a:ahLst/>
              <a:cxnLst/>
              <a:rect l="l" t="t" r="r" b="b"/>
              <a:pathLst>
                <a:path w="3690" h="5172" extrusionOk="0">
                  <a:moveTo>
                    <a:pt x="2281" y="1"/>
                  </a:moveTo>
                  <a:cubicBezTo>
                    <a:pt x="1549" y="1"/>
                    <a:pt x="1017" y="454"/>
                    <a:pt x="669" y="1645"/>
                  </a:cubicBezTo>
                  <a:cubicBezTo>
                    <a:pt x="275" y="2997"/>
                    <a:pt x="0" y="4106"/>
                    <a:pt x="0" y="4106"/>
                  </a:cubicBezTo>
                  <a:cubicBezTo>
                    <a:pt x="0" y="4106"/>
                    <a:pt x="427" y="4840"/>
                    <a:pt x="1495" y="5098"/>
                  </a:cubicBezTo>
                  <a:cubicBezTo>
                    <a:pt x="1711" y="5151"/>
                    <a:pt x="1899" y="5172"/>
                    <a:pt x="2062" y="5172"/>
                  </a:cubicBezTo>
                  <a:cubicBezTo>
                    <a:pt x="2702" y="5172"/>
                    <a:pt x="2946" y="4848"/>
                    <a:pt x="2946" y="4848"/>
                  </a:cubicBezTo>
                  <a:cubicBezTo>
                    <a:pt x="2946" y="4848"/>
                    <a:pt x="3242" y="3431"/>
                    <a:pt x="3427" y="2467"/>
                  </a:cubicBezTo>
                  <a:cubicBezTo>
                    <a:pt x="3611" y="1502"/>
                    <a:pt x="3690" y="188"/>
                    <a:pt x="2586" y="24"/>
                  </a:cubicBezTo>
                  <a:cubicBezTo>
                    <a:pt x="2481" y="9"/>
                    <a:pt x="2379" y="1"/>
                    <a:pt x="2281" y="1"/>
                  </a:cubicBezTo>
                  <a:close/>
                </a:path>
              </a:pathLst>
            </a:custGeom>
            <a:solidFill>
              <a:srgbClr val="AA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3" name="Straight Connector 162"/>
          <p:cNvCxnSpPr/>
          <p:nvPr/>
        </p:nvCxnSpPr>
        <p:spPr>
          <a:xfrm>
            <a:off x="6285242" y="1846415"/>
            <a:ext cx="5906758" cy="0"/>
          </a:xfrm>
          <a:prstGeom prst="line">
            <a:avLst/>
          </a:prstGeom>
          <a:ln w="38100">
            <a:solidFill>
              <a:srgbClr val="364F8A"/>
            </a:solidFill>
          </a:ln>
        </p:spPr>
        <p:style>
          <a:lnRef idx="1">
            <a:schemeClr val="accent1"/>
          </a:lnRef>
          <a:fillRef idx="0">
            <a:schemeClr val="accent1"/>
          </a:fillRef>
          <a:effectRef idx="0">
            <a:schemeClr val="accent1"/>
          </a:effectRef>
          <a:fontRef idx="minor">
            <a:schemeClr val="tx1"/>
          </a:fontRef>
        </p:style>
      </p:cxnSp>
      <p:sp>
        <p:nvSpPr>
          <p:cNvPr id="165" name="Slide Number Placeholder 164"/>
          <p:cNvSpPr>
            <a:spLocks noGrp="1"/>
          </p:cNvSpPr>
          <p:nvPr>
            <p:ph type="sldNum" sz="quarter" idx="12"/>
          </p:nvPr>
        </p:nvSpPr>
        <p:spPr/>
        <p:txBody>
          <a:bodyPr/>
          <a:lstStyle/>
          <a:p>
            <a:fld id="{DCC940C1-AB0E-4982-BB7E-4A0958B9339B}" type="slidenum">
              <a:rPr lang="vi-VN" smtClean="0"/>
              <a:t>2</a:t>
            </a:fld>
            <a:endParaRPr lang="vi-VN"/>
          </a:p>
        </p:txBody>
      </p:sp>
    </p:spTree>
    <p:extLst>
      <p:ext uri="{BB962C8B-B14F-4D97-AF65-F5344CB8AC3E}">
        <p14:creationId xmlns:p14="http://schemas.microsoft.com/office/powerpoint/2010/main" val="31044988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p:nvSpPr>
        <p:spPr>
          <a:xfrm>
            <a:off x="3705582" y="551934"/>
            <a:ext cx="4774256" cy="477054"/>
          </a:xfrm>
          <a:prstGeom prst="rect">
            <a:avLst/>
          </a:prstGeom>
        </p:spPr>
        <p:txBody>
          <a:bodyPr wrap="none">
            <a:spAutoFit/>
          </a:bodyPr>
          <a:lstStyle/>
          <a:p>
            <a:r>
              <a:rPr lang="vi-VN" sz="2500" b="1" smtClean="0"/>
              <a:t>Results Achieved And Limited</a:t>
            </a:r>
            <a:endParaRPr lang="vi-VN" sz="2500" b="1"/>
          </a:p>
        </p:txBody>
      </p:sp>
      <p:sp>
        <p:nvSpPr>
          <p:cNvPr id="6" name="Rectangle 5"/>
          <p:cNvSpPr/>
          <p:nvPr/>
        </p:nvSpPr>
        <p:spPr>
          <a:xfrm>
            <a:off x="1824476" y="1774612"/>
            <a:ext cx="7842853" cy="1703030"/>
          </a:xfrm>
          <a:prstGeom prst="rect">
            <a:avLst/>
          </a:prstGeom>
        </p:spPr>
        <p:txBody>
          <a:bodyPr wrap="none">
            <a:spAutoFit/>
          </a:bodyPr>
          <a:lstStyle/>
          <a:p>
            <a:pPr>
              <a:lnSpc>
                <a:spcPct val="150000"/>
              </a:lnSpc>
            </a:pPr>
            <a:r>
              <a:rPr lang="vi-VN" b="1" dirty="0">
                <a:latin typeface="Arial" panose="020B0604020202020204" pitchFamily="34" charset="0"/>
                <a:cs typeface="Arial" panose="020B0604020202020204" pitchFamily="34" charset="0"/>
              </a:rPr>
              <a:t>Results Achieved </a:t>
            </a:r>
            <a:endParaRPr lang="en-US" b="1" dirty="0" smtClean="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n-US">
                <a:latin typeface="Arial" panose="020B0604020202020204" pitchFamily="34" charset="0"/>
                <a:cs typeface="Arial" panose="020B0604020202020204" pitchFamily="34" charset="0"/>
              </a:rPr>
              <a:t>Successfully uploading data collected from Lora Master to </a:t>
            </a:r>
            <a:r>
              <a:rPr lang="en-US">
                <a:latin typeface="Arial" panose="020B0604020202020204" pitchFamily="34" charset="0"/>
                <a:cs typeface="Arial" panose="020B0604020202020204" pitchFamily="34" charset="0"/>
              </a:rPr>
              <a:t>MQTT </a:t>
            </a:r>
            <a:r>
              <a:rPr lang="en-US" smtClean="0">
                <a:latin typeface="Arial" panose="020B0604020202020204" pitchFamily="34" charset="0"/>
                <a:cs typeface="Arial" panose="020B0604020202020204" pitchFamily="34" charset="0"/>
              </a:rPr>
              <a:t>Broker</a:t>
            </a:r>
          </a:p>
          <a:p>
            <a:pPr marL="285750" indent="-285750">
              <a:lnSpc>
                <a:spcPct val="150000"/>
              </a:lnSpc>
              <a:buFont typeface="Arial" panose="020B0604020202020204" pitchFamily="34" charset="0"/>
              <a:buChar char="•"/>
            </a:pPr>
            <a:r>
              <a:rPr lang="en-US">
                <a:latin typeface="Arial" panose="020B0604020202020204" pitchFamily="34" charset="0"/>
                <a:cs typeface="Arial" panose="020B0604020202020204" pitchFamily="34" charset="0"/>
              </a:rPr>
              <a:t>S</a:t>
            </a:r>
            <a:r>
              <a:rPr lang="en-US" smtClean="0">
                <a:latin typeface="Arial" panose="020B0604020202020204" pitchFamily="34" charset="0"/>
                <a:cs typeface="Arial" panose="020B0604020202020204" pitchFamily="34" charset="0"/>
              </a:rPr>
              <a:t>uccessfully </a:t>
            </a:r>
            <a:r>
              <a:rPr lang="en-US">
                <a:latin typeface="Arial" panose="020B0604020202020204" pitchFamily="34" charset="0"/>
                <a:cs typeface="Arial" panose="020B0604020202020204" pitchFamily="34" charset="0"/>
              </a:rPr>
              <a:t>configured Lora </a:t>
            </a:r>
            <a:r>
              <a:rPr lang="en-US">
                <a:latin typeface="Arial" panose="020B0604020202020204" pitchFamily="34" charset="0"/>
                <a:cs typeface="Arial" panose="020B0604020202020204" pitchFamily="34" charset="0"/>
              </a:rPr>
              <a:t>. </a:t>
            </a:r>
            <a:r>
              <a:rPr lang="en-US" smtClean="0">
                <a:latin typeface="Arial" panose="020B0604020202020204" pitchFamily="34" charset="0"/>
                <a:cs typeface="Arial" panose="020B0604020202020204" pitchFamily="34" charset="0"/>
              </a:rPr>
              <a:t>Module</a:t>
            </a:r>
          </a:p>
          <a:p>
            <a:pPr marL="285750" indent="-285750">
              <a:lnSpc>
                <a:spcPct val="150000"/>
              </a:lnSpc>
              <a:buFont typeface="Arial" panose="020B0604020202020204" pitchFamily="34" charset="0"/>
              <a:buChar char="•"/>
            </a:pPr>
            <a:r>
              <a:rPr lang="en-US" smtClean="0">
                <a:latin typeface="Arial" panose="020B0604020202020204" pitchFamily="34" charset="0"/>
                <a:cs typeface="Arial" panose="020B0604020202020204" pitchFamily="34" charset="0"/>
              </a:rPr>
              <a:t>Successfully </a:t>
            </a:r>
            <a:r>
              <a:rPr lang="en-US">
                <a:latin typeface="Arial" panose="020B0604020202020204" pitchFamily="34" charset="0"/>
                <a:cs typeface="Arial" panose="020B0604020202020204" pitchFamily="34" charset="0"/>
              </a:rPr>
              <a:t>researched and calibrated sensors</a:t>
            </a:r>
            <a:endParaRPr lang="en-US" dirty="0" smtClean="0">
              <a:latin typeface="Arial" panose="020B0604020202020204" pitchFamily="34" charset="0"/>
              <a:cs typeface="Arial" panose="020B0604020202020204" pitchFamily="34" charset="0"/>
            </a:endParaRPr>
          </a:p>
        </p:txBody>
      </p:sp>
      <p:sp>
        <p:nvSpPr>
          <p:cNvPr id="7" name="Rectangle 6"/>
          <p:cNvSpPr/>
          <p:nvPr/>
        </p:nvSpPr>
        <p:spPr>
          <a:xfrm>
            <a:off x="1824476" y="4236281"/>
            <a:ext cx="10141747" cy="1287532"/>
          </a:xfrm>
          <a:prstGeom prst="rect">
            <a:avLst/>
          </a:prstGeom>
        </p:spPr>
        <p:txBody>
          <a:bodyPr wrap="square">
            <a:spAutoFit/>
          </a:bodyPr>
          <a:lstStyle/>
          <a:p>
            <a:pPr>
              <a:lnSpc>
                <a:spcPct val="150000"/>
              </a:lnSpc>
            </a:pPr>
            <a:r>
              <a:rPr lang="en-US" b="1" dirty="0" smtClean="0">
                <a:latin typeface="Arial" panose="020B0604020202020204" pitchFamily="34" charset="0"/>
                <a:cs typeface="Arial" panose="020B0604020202020204" pitchFamily="34" charset="0"/>
              </a:rPr>
              <a:t>Limited</a:t>
            </a:r>
          </a:p>
          <a:p>
            <a:pPr marL="285750" indent="-285750">
              <a:lnSpc>
                <a:spcPct val="150000"/>
              </a:lnSpc>
              <a:buFont typeface="Arial" panose="020B0604020202020204" pitchFamily="34" charset="0"/>
              <a:buChar char="•"/>
            </a:pPr>
            <a:r>
              <a:rPr lang="en-US">
                <a:latin typeface="Arial" panose="020B0604020202020204" pitchFamily="34" charset="0"/>
                <a:cs typeface="Arial" panose="020B0604020202020204" pitchFamily="34" charset="0"/>
              </a:rPr>
              <a:t>The error has not been reduced to a minimum in the </a:t>
            </a:r>
            <a:r>
              <a:rPr lang="en-US">
                <a:latin typeface="Arial" panose="020B0604020202020204" pitchFamily="34" charset="0"/>
                <a:cs typeface="Arial" panose="020B0604020202020204" pitchFamily="34" charset="0"/>
              </a:rPr>
              <a:t>turbidity </a:t>
            </a:r>
            <a:r>
              <a:rPr lang="en-US" smtClean="0">
                <a:latin typeface="Arial" panose="020B0604020202020204" pitchFamily="34" charset="0"/>
                <a:cs typeface="Arial" panose="020B0604020202020204" pitchFamily="34" charset="0"/>
              </a:rPr>
              <a:t>sensor</a:t>
            </a:r>
          </a:p>
          <a:p>
            <a:pPr marL="285750" indent="-285750">
              <a:lnSpc>
                <a:spcPct val="150000"/>
              </a:lnSpc>
              <a:buFont typeface="Arial" panose="020B0604020202020204" pitchFamily="34" charset="0"/>
              <a:buChar char="•"/>
            </a:pPr>
            <a:r>
              <a:rPr lang="en-US" smtClean="0">
                <a:latin typeface="Arial" panose="020B0604020202020204" pitchFamily="34" charset="0"/>
                <a:cs typeface="Arial" panose="020B0604020202020204" pitchFamily="34" charset="0"/>
              </a:rPr>
              <a:t>Lora </a:t>
            </a:r>
            <a:r>
              <a:rPr lang="en-US">
                <a:latin typeface="Arial" panose="020B0604020202020204" pitchFamily="34" charset="0"/>
                <a:cs typeface="Arial" panose="020B0604020202020204" pitchFamily="34" charset="0"/>
              </a:rPr>
              <a:t>transmission / reception distance is </a:t>
            </a:r>
            <a:r>
              <a:rPr lang="en-US">
                <a:latin typeface="Arial" panose="020B0604020202020204" pitchFamily="34" charset="0"/>
                <a:cs typeface="Arial" panose="020B0604020202020204" pitchFamily="34" charset="0"/>
              </a:rPr>
              <a:t>quite </a:t>
            </a:r>
            <a:r>
              <a:rPr lang="en-US" smtClean="0">
                <a:latin typeface="Arial" panose="020B0604020202020204" pitchFamily="34" charset="0"/>
                <a:cs typeface="Arial" panose="020B0604020202020204" pitchFamily="34" charset="0"/>
              </a:rPr>
              <a:t>short</a:t>
            </a:r>
            <a:endParaRPr lang="en-US">
              <a:latin typeface="Arial" panose="020B0604020202020204" pitchFamily="34" charset="0"/>
              <a:cs typeface="Arial" panose="020B0604020202020204" pitchFamily="34" charset="0"/>
            </a:endParaRP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21334" y="0"/>
            <a:ext cx="2144889" cy="1608667"/>
          </a:xfrm>
          <a:prstGeom prst="rect">
            <a:avLst/>
          </a:prstGeom>
        </p:spPr>
      </p:pic>
      <p:sp>
        <p:nvSpPr>
          <p:cNvPr id="9" name="Slide Number Placeholder 8"/>
          <p:cNvSpPr>
            <a:spLocks noGrp="1"/>
          </p:cNvSpPr>
          <p:nvPr>
            <p:ph type="sldNum" sz="quarter" idx="12"/>
          </p:nvPr>
        </p:nvSpPr>
        <p:spPr/>
        <p:txBody>
          <a:bodyPr/>
          <a:lstStyle/>
          <a:p>
            <a:fld id="{DCC940C1-AB0E-4982-BB7E-4A0958B9339B}" type="slidenum">
              <a:rPr lang="vi-VN" smtClean="0"/>
              <a:t>20</a:t>
            </a:fld>
            <a:endParaRPr lang="vi-VN"/>
          </a:p>
        </p:txBody>
      </p:sp>
    </p:spTree>
    <p:extLst>
      <p:ext uri="{BB962C8B-B14F-4D97-AF65-F5344CB8AC3E}">
        <p14:creationId xmlns:p14="http://schemas.microsoft.com/office/powerpoint/2010/main" val="31369230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CC940C1-AB0E-4982-BB7E-4A0958B9339B}" type="slidenum">
              <a:rPr lang="vi-VN" smtClean="0"/>
              <a:t>21</a:t>
            </a:fld>
            <a:endParaRPr lang="vi-VN"/>
          </a:p>
        </p:txBody>
      </p:sp>
      <p:sp>
        <p:nvSpPr>
          <p:cNvPr id="5" name="Rectangle 4"/>
          <p:cNvSpPr/>
          <p:nvPr/>
        </p:nvSpPr>
        <p:spPr>
          <a:xfrm>
            <a:off x="3493655" y="2600867"/>
            <a:ext cx="5250027" cy="1477328"/>
          </a:xfrm>
          <a:prstGeom prst="rect">
            <a:avLst/>
          </a:prstGeom>
        </p:spPr>
        <p:txBody>
          <a:bodyPr wrap="none">
            <a:spAutoFit/>
          </a:bodyPr>
          <a:lstStyle/>
          <a:p>
            <a:r>
              <a:rPr lang="en-US" sz="4500" b="1" smtClean="0">
                <a:latin typeface="Arial" panose="020B0604020202020204" pitchFamily="34" charset="0"/>
                <a:cs typeface="Arial" panose="020B0604020202020204" pitchFamily="34" charset="0"/>
              </a:rPr>
              <a:t>THANK YOU FOR </a:t>
            </a:r>
          </a:p>
          <a:p>
            <a:r>
              <a:rPr lang="en-US" sz="4500" b="1" smtClean="0">
                <a:latin typeface="Arial" panose="020B0604020202020204" pitchFamily="34" charset="0"/>
                <a:cs typeface="Arial" panose="020B0604020202020204" pitchFamily="34" charset="0"/>
              </a:rPr>
              <a:t>YOUR ATTENTION</a:t>
            </a:r>
            <a:endParaRPr lang="vi-VN" sz="4500"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63267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4165535F-B580-4411-AFBA-1BA6A3DF4A5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924796" cy="1009409"/>
          </a:xfrm>
          <a:prstGeom prst="rect">
            <a:avLst/>
          </a:prstGeom>
        </p:spPr>
      </p:pic>
      <p:sp>
        <p:nvSpPr>
          <p:cNvPr id="28" name="Rectangle 27">
            <a:extLst>
              <a:ext uri="{FF2B5EF4-FFF2-40B4-BE49-F238E27FC236}">
                <a16:creationId xmlns:a16="http://schemas.microsoft.com/office/drawing/2014/main" id="{AE98A64D-B612-4A75-BD09-14ABC174A59A}"/>
              </a:ext>
            </a:extLst>
          </p:cNvPr>
          <p:cNvSpPr/>
          <p:nvPr/>
        </p:nvSpPr>
        <p:spPr>
          <a:xfrm>
            <a:off x="4508634" y="135372"/>
            <a:ext cx="3553217"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FF0000"/>
                </a:solidFill>
                <a:latin typeface="Arial" panose="020B0604020202020204" pitchFamily="34" charset="0"/>
                <a:cs typeface="Arial" panose="020B0604020202020204" pitchFamily="34" charset="0"/>
              </a:rPr>
              <a:t>THE UNIVERSITY OF DANANG</a:t>
            </a:r>
          </a:p>
        </p:txBody>
      </p:sp>
      <p:sp>
        <p:nvSpPr>
          <p:cNvPr id="29" name="Rectangle 28">
            <a:extLst>
              <a:ext uri="{FF2B5EF4-FFF2-40B4-BE49-F238E27FC236}">
                <a16:creationId xmlns:a16="http://schemas.microsoft.com/office/drawing/2014/main" id="{1344B618-85F9-4522-94A6-CD143EE082AD}"/>
              </a:ext>
            </a:extLst>
          </p:cNvPr>
          <p:cNvSpPr/>
          <p:nvPr/>
        </p:nvSpPr>
        <p:spPr>
          <a:xfrm>
            <a:off x="2427547" y="504704"/>
            <a:ext cx="8473441" cy="369332"/>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364F8A"/>
                </a:solidFill>
                <a:latin typeface="Arial" panose="020B0604020202020204" pitchFamily="34" charset="0"/>
                <a:cs typeface="Arial" panose="020B0604020202020204" pitchFamily="34" charset="0"/>
              </a:rPr>
              <a:t>Vietnam - Korea University of Information and Communication Technology</a:t>
            </a:r>
          </a:p>
        </p:txBody>
      </p:sp>
      <p:sp>
        <p:nvSpPr>
          <p:cNvPr id="30" name="Rectangle 29"/>
          <p:cNvSpPr/>
          <p:nvPr/>
        </p:nvSpPr>
        <p:spPr>
          <a:xfrm>
            <a:off x="6230619" y="2881348"/>
            <a:ext cx="1392259" cy="20955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6493778" y="2413886"/>
            <a:ext cx="865943" cy="1015663"/>
          </a:xfrm>
          <a:prstGeom prst="rect">
            <a:avLst/>
          </a:prstGeom>
        </p:spPr>
        <p:txBody>
          <a:bodyPr wrap="none">
            <a:spAutoFit/>
          </a:bodyPr>
          <a:lstStyle/>
          <a:p>
            <a:pPr algn="ctr"/>
            <a:r>
              <a:rPr lang="vi-VN" sz="6000" b="1" smtClean="0">
                <a:latin typeface="Bahnschrift SemiBold" panose="020B0502040204020203" pitchFamily="34" charset="0"/>
              </a:rPr>
              <a:t>0</a:t>
            </a:r>
            <a:r>
              <a:rPr lang="en-US" sz="6000" b="1" smtClean="0">
                <a:latin typeface="Bahnschrift SemiBold" panose="020B0502040204020203" pitchFamily="34" charset="0"/>
              </a:rPr>
              <a:t>1</a:t>
            </a:r>
            <a:endParaRPr lang="en-US" sz="6000" b="1">
              <a:latin typeface="Bahnschrift SemiBold" panose="020B0502040204020203" pitchFamily="34" charset="0"/>
            </a:endParaRPr>
          </a:p>
        </p:txBody>
      </p:sp>
      <p:sp>
        <p:nvSpPr>
          <p:cNvPr id="32" name="TextBox 31"/>
          <p:cNvSpPr txBox="1"/>
          <p:nvPr/>
        </p:nvSpPr>
        <p:spPr>
          <a:xfrm>
            <a:off x="6113121" y="3191113"/>
            <a:ext cx="5806174" cy="2707793"/>
          </a:xfrm>
          <a:prstGeom prst="rect">
            <a:avLst/>
          </a:prstGeom>
          <a:noFill/>
        </p:spPr>
        <p:txBody>
          <a:bodyPr wrap="square" rtlCol="0">
            <a:spAutoFit/>
          </a:bodyPr>
          <a:lstStyle/>
          <a:p>
            <a:pPr>
              <a:lnSpc>
                <a:spcPct val="150000"/>
              </a:lnSpc>
            </a:pPr>
            <a:r>
              <a:rPr lang="vi-VN" sz="4000" b="1" dirty="0" smtClean="0">
                <a:solidFill>
                  <a:schemeClr val="accent5">
                    <a:lumMod val="75000"/>
                  </a:schemeClr>
                </a:solidFill>
                <a:latin typeface="Arial "/>
              </a:rPr>
              <a:t>OVERVIEW INTRODUCTION</a:t>
            </a:r>
          </a:p>
          <a:p>
            <a:pPr>
              <a:lnSpc>
                <a:spcPct val="150000"/>
              </a:lnSpc>
            </a:pPr>
            <a:endParaRPr lang="en-US" sz="3800" b="1" dirty="0">
              <a:solidFill>
                <a:srgbClr val="1E4462"/>
              </a:solidFill>
              <a:latin typeface="Arial" panose="020B0604020202020204" pitchFamily="34" charset="0"/>
              <a:cs typeface="Arial" panose="020B0604020202020204" pitchFamily="34" charset="0"/>
            </a:endParaRPr>
          </a:p>
        </p:txBody>
      </p:sp>
      <p:pic>
        <p:nvPicPr>
          <p:cNvPr id="33" name="Picture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2398" y="1712305"/>
            <a:ext cx="3976652" cy="3976652"/>
          </a:xfrm>
          <a:prstGeom prst="rect">
            <a:avLst/>
          </a:prstGeom>
        </p:spPr>
      </p:pic>
      <p:sp>
        <p:nvSpPr>
          <p:cNvPr id="34" name="Slide Number Placeholder 33"/>
          <p:cNvSpPr>
            <a:spLocks noGrp="1"/>
          </p:cNvSpPr>
          <p:nvPr>
            <p:ph type="sldNum" sz="quarter" idx="12"/>
          </p:nvPr>
        </p:nvSpPr>
        <p:spPr/>
        <p:txBody>
          <a:bodyPr/>
          <a:lstStyle/>
          <a:p>
            <a:fld id="{DCC940C1-AB0E-4982-BB7E-4A0958B9339B}" type="slidenum">
              <a:rPr lang="vi-VN" smtClean="0"/>
              <a:t>3</a:t>
            </a:fld>
            <a:endParaRPr lang="vi-VN"/>
          </a:p>
        </p:txBody>
      </p:sp>
    </p:spTree>
    <p:extLst>
      <p:ext uri="{BB962C8B-B14F-4D97-AF65-F5344CB8AC3E}">
        <p14:creationId xmlns:p14="http://schemas.microsoft.com/office/powerpoint/2010/main" val="35375037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a:off x="3713109" y="633714"/>
            <a:ext cx="5091715" cy="477054"/>
          </a:xfrm>
          <a:prstGeom prst="rect">
            <a:avLst/>
          </a:prstGeom>
        </p:spPr>
        <p:txBody>
          <a:bodyPr wrap="none">
            <a:spAutoFit/>
          </a:bodyPr>
          <a:lstStyle/>
          <a:p>
            <a:r>
              <a:rPr lang="en-US" sz="2500" b="1" smtClean="0">
                <a:latin typeface="Arial" panose="020B0604020202020204" pitchFamily="34" charset="0"/>
                <a:cs typeface="Arial" panose="020B0604020202020204" pitchFamily="34" charset="0"/>
              </a:rPr>
              <a:t>Reason For Choosing The Topic</a:t>
            </a:r>
            <a:endParaRPr lang="vi-VN" sz="2500" b="1">
              <a:latin typeface="Arial" panose="020B0604020202020204" pitchFamily="34" charset="0"/>
              <a:cs typeface="Arial" panose="020B0604020202020204" pitchFamily="34" charset="0"/>
            </a:endParaRPr>
          </a:p>
        </p:txBody>
      </p:sp>
      <p:sp>
        <p:nvSpPr>
          <p:cNvPr id="5" name="Rectangle 4"/>
          <p:cNvSpPr/>
          <p:nvPr/>
        </p:nvSpPr>
        <p:spPr>
          <a:xfrm>
            <a:off x="2343044" y="2036213"/>
            <a:ext cx="837779" cy="630942"/>
          </a:xfrm>
          <a:prstGeom prst="rect">
            <a:avLst/>
          </a:prstGeom>
        </p:spPr>
        <p:txBody>
          <a:bodyPr wrap="square">
            <a:spAutoFit/>
          </a:bodyPr>
          <a:lstStyle/>
          <a:p>
            <a:pPr lvl="0" algn="r"/>
            <a:r>
              <a:rPr lang="en" sz="3500" b="1">
                <a:solidFill>
                  <a:srgbClr val="F7961E"/>
                </a:solidFill>
                <a:latin typeface="Arial" panose="020B0604020202020204" pitchFamily="34" charset="0"/>
                <a:cs typeface="Arial" panose="020B0604020202020204" pitchFamily="34" charset="0"/>
              </a:rPr>
              <a:t>01</a:t>
            </a:r>
          </a:p>
        </p:txBody>
      </p:sp>
      <p:sp>
        <p:nvSpPr>
          <p:cNvPr id="6" name="Rectangle 5"/>
          <p:cNvSpPr/>
          <p:nvPr/>
        </p:nvSpPr>
        <p:spPr>
          <a:xfrm>
            <a:off x="2343043" y="3343923"/>
            <a:ext cx="837779" cy="630942"/>
          </a:xfrm>
          <a:prstGeom prst="rect">
            <a:avLst/>
          </a:prstGeom>
        </p:spPr>
        <p:txBody>
          <a:bodyPr wrap="square">
            <a:spAutoFit/>
          </a:bodyPr>
          <a:lstStyle/>
          <a:p>
            <a:pPr lvl="0" algn="r"/>
            <a:r>
              <a:rPr lang="vi-VN" sz="3500" b="1">
                <a:solidFill>
                  <a:srgbClr val="F7961E"/>
                </a:solidFill>
                <a:latin typeface="Arial" panose="020B0604020202020204" pitchFamily="34" charset="0"/>
                <a:cs typeface="Arial" panose="020B0604020202020204" pitchFamily="34" charset="0"/>
              </a:rPr>
              <a:t>02</a:t>
            </a:r>
            <a:endParaRPr lang="en" sz="3500" b="1">
              <a:solidFill>
                <a:srgbClr val="F7961E"/>
              </a:solidFill>
              <a:latin typeface="Arial" panose="020B0604020202020204" pitchFamily="34" charset="0"/>
              <a:cs typeface="Arial" panose="020B0604020202020204" pitchFamily="34" charset="0"/>
            </a:endParaRPr>
          </a:p>
        </p:txBody>
      </p:sp>
      <p:sp>
        <p:nvSpPr>
          <p:cNvPr id="7" name="Rectangle 6"/>
          <p:cNvSpPr/>
          <p:nvPr/>
        </p:nvSpPr>
        <p:spPr>
          <a:xfrm>
            <a:off x="2343043" y="4651633"/>
            <a:ext cx="837779" cy="630942"/>
          </a:xfrm>
          <a:prstGeom prst="rect">
            <a:avLst/>
          </a:prstGeom>
        </p:spPr>
        <p:txBody>
          <a:bodyPr wrap="square">
            <a:spAutoFit/>
          </a:bodyPr>
          <a:lstStyle/>
          <a:p>
            <a:pPr lvl="0" algn="r"/>
            <a:r>
              <a:rPr lang="vi-VN" sz="3500" b="1">
                <a:solidFill>
                  <a:srgbClr val="F7961E"/>
                </a:solidFill>
                <a:latin typeface="Arial" panose="020B0604020202020204" pitchFamily="34" charset="0"/>
                <a:cs typeface="Arial" panose="020B0604020202020204" pitchFamily="34" charset="0"/>
              </a:rPr>
              <a:t>03</a:t>
            </a:r>
            <a:endParaRPr lang="en" sz="3500" b="1">
              <a:solidFill>
                <a:srgbClr val="F7961E"/>
              </a:solidFill>
              <a:latin typeface="Arial" panose="020B0604020202020204" pitchFamily="34" charset="0"/>
              <a:cs typeface="Arial" panose="020B0604020202020204" pitchFamily="34" charset="0"/>
            </a:endParaRPr>
          </a:p>
        </p:txBody>
      </p:sp>
      <p:sp>
        <p:nvSpPr>
          <p:cNvPr id="8" name="Rectangle 7"/>
          <p:cNvSpPr/>
          <p:nvPr/>
        </p:nvSpPr>
        <p:spPr>
          <a:xfrm>
            <a:off x="3354264" y="2036213"/>
            <a:ext cx="8099982" cy="646331"/>
          </a:xfrm>
          <a:prstGeom prst="rect">
            <a:avLst/>
          </a:prstGeom>
        </p:spPr>
        <p:txBody>
          <a:bodyPr wrap="square">
            <a:spAutoFit/>
          </a:bodyPr>
          <a:lstStyle/>
          <a:p>
            <a:pPr algn="just"/>
            <a:r>
              <a:rPr lang="en-US">
                <a:latin typeface="Arial "/>
              </a:rPr>
              <a:t>Timely detection and treatment of water pollution </a:t>
            </a:r>
            <a:r>
              <a:rPr lang="en-US">
                <a:latin typeface="Arial "/>
              </a:rPr>
              <a:t>and </a:t>
            </a:r>
            <a:r>
              <a:rPr lang="en-US" smtClean="0">
                <a:latin typeface="Arial "/>
              </a:rPr>
              <a:t>abnormal</a:t>
            </a:r>
          </a:p>
          <a:p>
            <a:pPr algn="just"/>
            <a:r>
              <a:rPr lang="en-US" smtClean="0">
                <a:latin typeface="Arial "/>
              </a:rPr>
              <a:t> </a:t>
            </a:r>
            <a:r>
              <a:rPr lang="en-US">
                <a:latin typeface="Arial "/>
              </a:rPr>
              <a:t>changes in water resources</a:t>
            </a:r>
            <a:endParaRPr lang="vi-VN" dirty="0">
              <a:latin typeface="Arial "/>
            </a:endParaRPr>
          </a:p>
        </p:txBody>
      </p:sp>
      <p:sp>
        <p:nvSpPr>
          <p:cNvPr id="9" name="Rectangle 8"/>
          <p:cNvSpPr/>
          <p:nvPr/>
        </p:nvSpPr>
        <p:spPr>
          <a:xfrm>
            <a:off x="3354264" y="4636244"/>
            <a:ext cx="6096000" cy="646331"/>
          </a:xfrm>
          <a:prstGeom prst="rect">
            <a:avLst/>
          </a:prstGeom>
        </p:spPr>
        <p:txBody>
          <a:bodyPr>
            <a:spAutoFit/>
          </a:bodyPr>
          <a:lstStyle/>
          <a:p>
            <a:pPr algn="just"/>
            <a:r>
              <a:rPr lang="en-US">
                <a:latin typeface="Arial "/>
              </a:rPr>
              <a:t>Innovation in sensors, communication protocols in IoTs, IoTs technology, artificial intelligence, etc.</a:t>
            </a:r>
            <a:endParaRPr lang="vi-VN" dirty="0">
              <a:latin typeface="Arial "/>
            </a:endParaRPr>
          </a:p>
        </p:txBody>
      </p:sp>
      <p:sp>
        <p:nvSpPr>
          <p:cNvPr id="10" name="Rectangle 9"/>
          <p:cNvSpPr/>
          <p:nvPr/>
        </p:nvSpPr>
        <p:spPr>
          <a:xfrm>
            <a:off x="3354264" y="3328534"/>
            <a:ext cx="6096000" cy="646331"/>
          </a:xfrm>
          <a:prstGeom prst="rect">
            <a:avLst/>
          </a:prstGeom>
        </p:spPr>
        <p:txBody>
          <a:bodyPr wrap="square">
            <a:spAutoFit/>
          </a:bodyPr>
          <a:lstStyle/>
          <a:p>
            <a:pPr algn="just"/>
            <a:r>
              <a:rPr lang="en-US" smtClean="0">
                <a:latin typeface="Arial "/>
              </a:rPr>
              <a:t>Water </a:t>
            </a:r>
            <a:r>
              <a:rPr lang="en-US">
                <a:latin typeface="Arial "/>
              </a:rPr>
              <a:t>sources are increasingly polluted by waste and environmental climate change</a:t>
            </a:r>
            <a:endParaRPr lang="vi-VN" dirty="0">
              <a:latin typeface="Arial "/>
            </a:endParaRPr>
          </a:p>
        </p:txBody>
      </p:sp>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35564" y="0"/>
            <a:ext cx="1689904" cy="1267428"/>
          </a:xfrm>
          <a:prstGeom prst="rect">
            <a:avLst/>
          </a:prstGeom>
        </p:spPr>
      </p:pic>
      <p:sp>
        <p:nvSpPr>
          <p:cNvPr id="12" name="Slide Number Placeholder 11"/>
          <p:cNvSpPr>
            <a:spLocks noGrp="1"/>
          </p:cNvSpPr>
          <p:nvPr>
            <p:ph type="sldNum" sz="quarter" idx="12"/>
          </p:nvPr>
        </p:nvSpPr>
        <p:spPr>
          <a:xfrm>
            <a:off x="9082268" y="6329515"/>
            <a:ext cx="2743200" cy="365125"/>
          </a:xfrm>
        </p:spPr>
        <p:txBody>
          <a:bodyPr/>
          <a:lstStyle/>
          <a:p>
            <a:fld id="{DCC940C1-AB0E-4982-BB7E-4A0958B9339B}" type="slidenum">
              <a:rPr lang="vi-VN" smtClean="0"/>
              <a:t>4</a:t>
            </a:fld>
            <a:endParaRPr lang="vi-VN"/>
          </a:p>
        </p:txBody>
      </p:sp>
    </p:spTree>
    <p:extLst>
      <p:ext uri="{BB962C8B-B14F-4D97-AF65-F5344CB8AC3E}">
        <p14:creationId xmlns:p14="http://schemas.microsoft.com/office/powerpoint/2010/main" val="31463700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CC940C1-AB0E-4982-BB7E-4A0958B9339B}" type="slidenum">
              <a:rPr lang="vi-VN" smtClean="0"/>
              <a:t>5</a:t>
            </a:fld>
            <a:endParaRPr lang="vi-VN"/>
          </a:p>
        </p:txBody>
      </p:sp>
      <p:sp>
        <p:nvSpPr>
          <p:cNvPr id="5" name="Rectangle 4"/>
          <p:cNvSpPr/>
          <p:nvPr/>
        </p:nvSpPr>
        <p:spPr>
          <a:xfrm>
            <a:off x="4211648" y="640030"/>
            <a:ext cx="3910045" cy="477054"/>
          </a:xfrm>
          <a:prstGeom prst="rect">
            <a:avLst/>
          </a:prstGeom>
        </p:spPr>
        <p:txBody>
          <a:bodyPr wrap="none">
            <a:spAutoFit/>
          </a:bodyPr>
          <a:lstStyle/>
          <a:p>
            <a:r>
              <a:rPr lang="vi-VN" sz="2500" b="1" smtClean="0"/>
              <a:t>The Goal Of The Subject</a:t>
            </a:r>
            <a:endParaRPr lang="vi-VN" sz="2500" b="1"/>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35564" y="0"/>
            <a:ext cx="1689904" cy="1267428"/>
          </a:xfrm>
          <a:prstGeom prst="rect">
            <a:avLst/>
          </a:prstGeom>
        </p:spPr>
      </p:pic>
      <p:sp>
        <p:nvSpPr>
          <p:cNvPr id="7" name="Rectangle 6"/>
          <p:cNvSpPr/>
          <p:nvPr/>
        </p:nvSpPr>
        <p:spPr>
          <a:xfrm>
            <a:off x="2517627" y="2188708"/>
            <a:ext cx="837779" cy="630942"/>
          </a:xfrm>
          <a:prstGeom prst="rect">
            <a:avLst/>
          </a:prstGeom>
        </p:spPr>
        <p:txBody>
          <a:bodyPr wrap="square">
            <a:spAutoFit/>
          </a:bodyPr>
          <a:lstStyle/>
          <a:p>
            <a:pPr lvl="0" algn="r"/>
            <a:r>
              <a:rPr lang="en" sz="3500" b="1">
                <a:solidFill>
                  <a:srgbClr val="F7961E"/>
                </a:solidFill>
                <a:latin typeface="Arial" panose="020B0604020202020204" pitchFamily="34" charset="0"/>
                <a:cs typeface="Arial" panose="020B0604020202020204" pitchFamily="34" charset="0"/>
              </a:rPr>
              <a:t>01</a:t>
            </a:r>
          </a:p>
        </p:txBody>
      </p:sp>
      <p:sp>
        <p:nvSpPr>
          <p:cNvPr id="8" name="Rectangle 7"/>
          <p:cNvSpPr/>
          <p:nvPr/>
        </p:nvSpPr>
        <p:spPr>
          <a:xfrm>
            <a:off x="2517626" y="3496418"/>
            <a:ext cx="837779" cy="630942"/>
          </a:xfrm>
          <a:prstGeom prst="rect">
            <a:avLst/>
          </a:prstGeom>
        </p:spPr>
        <p:txBody>
          <a:bodyPr wrap="square">
            <a:spAutoFit/>
          </a:bodyPr>
          <a:lstStyle/>
          <a:p>
            <a:pPr lvl="0" algn="r"/>
            <a:r>
              <a:rPr lang="vi-VN" sz="3500" b="1">
                <a:solidFill>
                  <a:srgbClr val="F7961E"/>
                </a:solidFill>
                <a:latin typeface="Arial" panose="020B0604020202020204" pitchFamily="34" charset="0"/>
                <a:cs typeface="Arial" panose="020B0604020202020204" pitchFamily="34" charset="0"/>
              </a:rPr>
              <a:t>02</a:t>
            </a:r>
            <a:endParaRPr lang="en" sz="3500" b="1">
              <a:solidFill>
                <a:srgbClr val="F7961E"/>
              </a:solidFill>
              <a:latin typeface="Arial" panose="020B0604020202020204" pitchFamily="34" charset="0"/>
              <a:cs typeface="Arial" panose="020B0604020202020204" pitchFamily="34" charset="0"/>
            </a:endParaRPr>
          </a:p>
        </p:txBody>
      </p:sp>
      <p:sp>
        <p:nvSpPr>
          <p:cNvPr id="9" name="Rectangle 8"/>
          <p:cNvSpPr/>
          <p:nvPr/>
        </p:nvSpPr>
        <p:spPr>
          <a:xfrm>
            <a:off x="2517626" y="4804128"/>
            <a:ext cx="837779" cy="630942"/>
          </a:xfrm>
          <a:prstGeom prst="rect">
            <a:avLst/>
          </a:prstGeom>
        </p:spPr>
        <p:txBody>
          <a:bodyPr wrap="square">
            <a:spAutoFit/>
          </a:bodyPr>
          <a:lstStyle/>
          <a:p>
            <a:pPr lvl="0" algn="r"/>
            <a:r>
              <a:rPr lang="vi-VN" sz="3500" b="1">
                <a:solidFill>
                  <a:srgbClr val="F7961E"/>
                </a:solidFill>
                <a:latin typeface="Arial" panose="020B0604020202020204" pitchFamily="34" charset="0"/>
                <a:cs typeface="Arial" panose="020B0604020202020204" pitchFamily="34" charset="0"/>
              </a:rPr>
              <a:t>03</a:t>
            </a:r>
            <a:endParaRPr lang="en" sz="3500" b="1">
              <a:solidFill>
                <a:srgbClr val="F7961E"/>
              </a:solidFill>
              <a:latin typeface="Arial" panose="020B0604020202020204" pitchFamily="34" charset="0"/>
              <a:cs typeface="Arial" panose="020B0604020202020204" pitchFamily="34" charset="0"/>
            </a:endParaRPr>
          </a:p>
        </p:txBody>
      </p:sp>
      <p:sp>
        <p:nvSpPr>
          <p:cNvPr id="10" name="TextBox 9"/>
          <p:cNvSpPr txBox="1"/>
          <p:nvPr/>
        </p:nvSpPr>
        <p:spPr>
          <a:xfrm>
            <a:off x="3577388" y="2188708"/>
            <a:ext cx="5995687" cy="646331"/>
          </a:xfrm>
          <a:prstGeom prst="rect">
            <a:avLst/>
          </a:prstGeom>
          <a:noFill/>
        </p:spPr>
        <p:txBody>
          <a:bodyPr wrap="square" rtlCol="0">
            <a:spAutoFit/>
          </a:bodyPr>
          <a:lstStyle/>
          <a:p>
            <a:pPr algn="just"/>
            <a:r>
              <a:rPr lang="en-US">
                <a:latin typeface="Arial" panose="020B0604020202020204" pitchFamily="34" charset="0"/>
                <a:cs typeface="Arial" panose="020B0604020202020204" pitchFamily="34" charset="0"/>
              </a:rPr>
              <a:t>Website system displays data visualization in the form of charts and parameters</a:t>
            </a:r>
            <a:endParaRPr lang="vi-VN" sz="2000" dirty="0">
              <a:latin typeface="Arial" panose="020B0604020202020204" pitchFamily="34" charset="0"/>
              <a:cs typeface="Arial" panose="020B0604020202020204" pitchFamily="34" charset="0"/>
            </a:endParaRPr>
          </a:p>
        </p:txBody>
      </p:sp>
      <p:sp>
        <p:nvSpPr>
          <p:cNvPr id="11" name="Rectangle 10"/>
          <p:cNvSpPr/>
          <p:nvPr/>
        </p:nvSpPr>
        <p:spPr>
          <a:xfrm>
            <a:off x="3572779" y="3611834"/>
            <a:ext cx="6096000" cy="369332"/>
          </a:xfrm>
          <a:prstGeom prst="rect">
            <a:avLst/>
          </a:prstGeom>
        </p:spPr>
        <p:txBody>
          <a:bodyPr>
            <a:spAutoFit/>
          </a:bodyPr>
          <a:lstStyle/>
          <a:p>
            <a:r>
              <a:rPr lang="en-US">
                <a:latin typeface="Arial" panose="020B0604020202020204" pitchFamily="34" charset="0"/>
                <a:cs typeface="Arial" panose="020B0604020202020204" pitchFamily="34" charset="0"/>
              </a:rPr>
              <a:t>Hardware system model</a:t>
            </a:r>
            <a:endParaRPr lang="vi-VN" sz="2000" dirty="0">
              <a:latin typeface="Arial" panose="020B0604020202020204" pitchFamily="34" charset="0"/>
              <a:cs typeface="Arial" panose="020B0604020202020204" pitchFamily="34" charset="0"/>
            </a:endParaRPr>
          </a:p>
        </p:txBody>
      </p:sp>
      <p:sp>
        <p:nvSpPr>
          <p:cNvPr id="12" name="Rectangle 11"/>
          <p:cNvSpPr/>
          <p:nvPr/>
        </p:nvSpPr>
        <p:spPr>
          <a:xfrm>
            <a:off x="3572779" y="4934933"/>
            <a:ext cx="6583854" cy="369332"/>
          </a:xfrm>
          <a:prstGeom prst="rect">
            <a:avLst/>
          </a:prstGeom>
        </p:spPr>
        <p:txBody>
          <a:bodyPr wrap="none">
            <a:spAutoFit/>
          </a:bodyPr>
          <a:lstStyle/>
          <a:p>
            <a:r>
              <a:rPr lang="en-US">
                <a:latin typeface="Arial" panose="020B0604020202020204" pitchFamily="34" charset="0"/>
                <a:cs typeface="Arial" panose="020B0604020202020204" pitchFamily="34" charset="0"/>
              </a:rPr>
              <a:t>Link between Slave and Master Nodes </a:t>
            </a:r>
            <a:r>
              <a:rPr lang="en-US">
                <a:latin typeface="Arial" panose="020B0604020202020204" pitchFamily="34" charset="0"/>
                <a:cs typeface="Arial" panose="020B0604020202020204" pitchFamily="34" charset="0"/>
              </a:rPr>
              <a:t>using </a:t>
            </a:r>
            <a:r>
              <a:rPr lang="en-US" smtClean="0">
                <a:latin typeface="Arial" panose="020B0604020202020204" pitchFamily="34" charset="0"/>
                <a:cs typeface="Arial" panose="020B0604020202020204" pitchFamily="34" charset="0"/>
              </a:rPr>
              <a:t>Lora </a:t>
            </a:r>
            <a:r>
              <a:rPr lang="en-US">
                <a:latin typeface="Arial" panose="020B0604020202020204" pitchFamily="34" charset="0"/>
                <a:cs typeface="Arial" panose="020B0604020202020204" pitchFamily="34" charset="0"/>
              </a:rPr>
              <a:t>technology</a:t>
            </a:r>
            <a:endParaRPr lang="vi-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820226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270357" y="6461469"/>
            <a:ext cx="2743200" cy="365125"/>
          </a:xfrm>
        </p:spPr>
        <p:txBody>
          <a:bodyPr/>
          <a:lstStyle/>
          <a:p>
            <a:fld id="{DCC940C1-AB0E-4982-BB7E-4A0958B9339B}" type="slidenum">
              <a:rPr lang="vi-VN" smtClean="0"/>
              <a:t>6</a:t>
            </a:fld>
            <a:endParaRPr lang="vi-VN"/>
          </a:p>
        </p:txBody>
      </p:sp>
      <p:sp>
        <p:nvSpPr>
          <p:cNvPr id="5" name="Rectangle 4"/>
          <p:cNvSpPr/>
          <p:nvPr/>
        </p:nvSpPr>
        <p:spPr>
          <a:xfrm>
            <a:off x="3349987" y="616740"/>
            <a:ext cx="5684826" cy="477054"/>
          </a:xfrm>
          <a:prstGeom prst="rect">
            <a:avLst/>
          </a:prstGeom>
        </p:spPr>
        <p:txBody>
          <a:bodyPr wrap="none">
            <a:spAutoFit/>
          </a:bodyPr>
          <a:lstStyle/>
          <a:p>
            <a:r>
              <a:rPr lang="en-US" sz="2500" b="1" smtClean="0">
                <a:latin typeface="Arial" panose="020B0604020202020204" pitchFamily="34" charset="0"/>
                <a:cs typeface="Arial" panose="020B0604020202020204" pitchFamily="34" charset="0"/>
              </a:rPr>
              <a:t>Levels Table Of Country Parameters</a:t>
            </a:r>
            <a:endParaRPr lang="vi-VN" sz="2500" b="1">
              <a:latin typeface="Arial" panose="020B0604020202020204" pitchFamily="34" charset="0"/>
              <a:cs typeface="Arial" panose="020B0604020202020204" pitchFamily="34" charset="0"/>
            </a:endParaRP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35564" y="0"/>
            <a:ext cx="1689904" cy="1267428"/>
          </a:xfrm>
          <a:prstGeom prst="rect">
            <a:avLst/>
          </a:prstGeom>
        </p:spPr>
      </p:pic>
      <p:pic>
        <p:nvPicPr>
          <p:cNvPr id="13" name="Picture 12" descr="Scientists Say: pH | Science News for Students"/>
          <p:cNvPicPr/>
          <p:nvPr/>
        </p:nvPicPr>
        <p:blipFill>
          <a:blip r:embed="rId5">
            <a:extLst>
              <a:ext uri="{28A0092B-C50C-407E-A947-70E740481C1C}">
                <a14:useLocalDpi xmlns:a14="http://schemas.microsoft.com/office/drawing/2010/main" val="0"/>
              </a:ext>
            </a:extLst>
          </a:blip>
          <a:srcRect/>
          <a:stretch>
            <a:fillRect/>
          </a:stretch>
        </p:blipFill>
        <p:spPr bwMode="auto">
          <a:xfrm>
            <a:off x="-37083" y="2199190"/>
            <a:ext cx="3844290" cy="2026787"/>
          </a:xfrm>
          <a:prstGeom prst="rect">
            <a:avLst/>
          </a:prstGeom>
          <a:noFill/>
          <a:ln>
            <a:noFill/>
          </a:ln>
        </p:spPr>
      </p:pic>
      <p:pic>
        <p:nvPicPr>
          <p:cNvPr id="14" name="Picture 13" descr="What is the Best TDS level in drinking water - DrowWater"/>
          <p:cNvPicPr/>
          <p:nvPr/>
        </p:nvPicPr>
        <p:blipFill>
          <a:blip r:embed="rId6">
            <a:extLst>
              <a:ext uri="{28A0092B-C50C-407E-A947-70E740481C1C}">
                <a14:useLocalDpi xmlns:a14="http://schemas.microsoft.com/office/drawing/2010/main" val="0"/>
              </a:ext>
            </a:extLst>
          </a:blip>
          <a:srcRect/>
          <a:stretch>
            <a:fillRect/>
          </a:stretch>
        </p:blipFill>
        <p:spPr bwMode="auto">
          <a:xfrm>
            <a:off x="7863644" y="2171457"/>
            <a:ext cx="3844290" cy="2055495"/>
          </a:xfrm>
          <a:prstGeom prst="rect">
            <a:avLst/>
          </a:prstGeom>
          <a:noFill/>
          <a:ln>
            <a:noFill/>
          </a:ln>
        </p:spPr>
      </p:pic>
      <p:pic>
        <p:nvPicPr>
          <p:cNvPr id="15" name="Picture 14" descr="Water turbidity level. | Download Table"/>
          <p:cNvPicPr/>
          <p:nvPr/>
        </p:nvPicPr>
        <p:blipFill>
          <a:blip r:embed="rId7">
            <a:extLst>
              <a:ext uri="{28A0092B-C50C-407E-A947-70E740481C1C}">
                <a14:useLocalDpi xmlns:a14="http://schemas.microsoft.com/office/drawing/2010/main" val="0"/>
              </a:ext>
            </a:extLst>
          </a:blip>
          <a:srcRect/>
          <a:stretch>
            <a:fillRect/>
          </a:stretch>
        </p:blipFill>
        <p:spPr bwMode="auto">
          <a:xfrm>
            <a:off x="4128383" y="2372810"/>
            <a:ext cx="3414085" cy="1832839"/>
          </a:xfrm>
          <a:prstGeom prst="rect">
            <a:avLst/>
          </a:prstGeom>
          <a:noFill/>
          <a:ln>
            <a:noFill/>
          </a:ln>
        </p:spPr>
      </p:pic>
      <p:sp>
        <p:nvSpPr>
          <p:cNvPr id="2" name="Rectangle 1"/>
          <p:cNvSpPr/>
          <p:nvPr/>
        </p:nvSpPr>
        <p:spPr>
          <a:xfrm>
            <a:off x="719989" y="4422664"/>
            <a:ext cx="2129622" cy="369332"/>
          </a:xfrm>
          <a:prstGeom prst="rect">
            <a:avLst/>
          </a:prstGeom>
        </p:spPr>
        <p:txBody>
          <a:bodyPr wrap="none">
            <a:spAutoFit/>
          </a:bodyPr>
          <a:lstStyle/>
          <a:p>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Table of pH levels</a:t>
            </a:r>
            <a:endParaRPr lang="vi-VN" b="1">
              <a:solidFill>
                <a:srgbClr val="C00000"/>
              </a:solidFill>
              <a:latin typeface="Arial" panose="020B0604020202020204" pitchFamily="34" charset="0"/>
              <a:cs typeface="Arial" panose="020B0604020202020204" pitchFamily="34" charset="0"/>
            </a:endParaRPr>
          </a:p>
        </p:txBody>
      </p:sp>
      <p:sp>
        <p:nvSpPr>
          <p:cNvPr id="3" name="Rectangle 2"/>
          <p:cNvSpPr/>
          <p:nvPr/>
        </p:nvSpPr>
        <p:spPr>
          <a:xfrm>
            <a:off x="8640446" y="4423799"/>
            <a:ext cx="2565639" cy="369332"/>
          </a:xfrm>
          <a:prstGeom prst="rect">
            <a:avLst/>
          </a:prstGeom>
        </p:spPr>
        <p:txBody>
          <a:bodyPr wrap="none">
            <a:spAutoFit/>
          </a:bodyPr>
          <a:lstStyle/>
          <a:p>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Table of levels </a:t>
            </a:r>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of </a:t>
            </a:r>
            <a:r>
              <a:rPr lang="en-US" b="1" smtClean="0">
                <a:solidFill>
                  <a:srgbClr val="C00000"/>
                </a:solidFill>
                <a:latin typeface="Arial" panose="020B0604020202020204" pitchFamily="34" charset="0"/>
                <a:ea typeface="Times New Roman" panose="02020603050405020304" pitchFamily="18" charset="0"/>
                <a:cs typeface="Arial" panose="020B0604020202020204" pitchFamily="34" charset="0"/>
              </a:rPr>
              <a:t>TDS</a:t>
            </a:r>
            <a:endParaRPr lang="vi-VN" b="1">
              <a:solidFill>
                <a:srgbClr val="C00000"/>
              </a:solidFill>
              <a:latin typeface="Arial" panose="020B0604020202020204" pitchFamily="34" charset="0"/>
              <a:cs typeface="Arial" panose="020B0604020202020204" pitchFamily="34" charset="0"/>
            </a:endParaRPr>
          </a:p>
        </p:txBody>
      </p:sp>
      <p:sp>
        <p:nvSpPr>
          <p:cNvPr id="16" name="Rectangle 15"/>
          <p:cNvSpPr/>
          <p:nvPr/>
        </p:nvSpPr>
        <p:spPr>
          <a:xfrm>
            <a:off x="3997779" y="4422664"/>
            <a:ext cx="3694153" cy="369332"/>
          </a:xfrm>
          <a:prstGeom prst="rect">
            <a:avLst/>
          </a:prstGeom>
        </p:spPr>
        <p:txBody>
          <a:bodyPr wrap="none">
            <a:spAutoFit/>
          </a:bodyPr>
          <a:lstStyle/>
          <a:p>
            <a:r>
              <a:rPr lang="en-US" b="1">
                <a:solidFill>
                  <a:srgbClr val="C00000"/>
                </a:solidFill>
                <a:latin typeface="Arial" panose="020B0604020202020204" pitchFamily="34" charset="0"/>
                <a:ea typeface="Times New Roman" panose="02020603050405020304" pitchFamily="18" charset="0"/>
                <a:cs typeface="Arial" panose="020B0604020202020204" pitchFamily="34" charset="0"/>
              </a:rPr>
              <a:t>Table of turbidity levels of water</a:t>
            </a:r>
            <a:endParaRPr lang="vi-VN" b="1">
              <a:solidFill>
                <a:srgbClr val="C00000"/>
              </a:solidFill>
              <a:latin typeface="Arial" panose="020B0604020202020204" pitchFamily="34" charset="0"/>
              <a:cs typeface="Arial" panose="020B0604020202020204" pitchFamily="34" charset="0"/>
            </a:endParaRPr>
          </a:p>
        </p:txBody>
      </p:sp>
      <p:sp>
        <p:nvSpPr>
          <p:cNvPr id="17" name="TextBox 16"/>
          <p:cNvSpPr txBox="1"/>
          <p:nvPr/>
        </p:nvSpPr>
        <p:spPr>
          <a:xfrm>
            <a:off x="-37083" y="6281472"/>
            <a:ext cx="11938000" cy="430887"/>
          </a:xfrm>
          <a:prstGeom prst="rect">
            <a:avLst/>
          </a:prstGeom>
          <a:noFill/>
        </p:spPr>
        <p:txBody>
          <a:bodyPr wrap="square" rtlCol="0">
            <a:spAutoFit/>
          </a:bodyPr>
          <a:lstStyle/>
          <a:p>
            <a:r>
              <a:rPr lang="en-US" sz="1100" smtClean="0">
                <a:solidFill>
                  <a:schemeClr val="bg2">
                    <a:lumMod val="50000"/>
                  </a:schemeClr>
                </a:solidFill>
                <a:latin typeface="Arial" panose="020B0604020202020204" pitchFamily="34" charset="0"/>
                <a:cs typeface="Arial" panose="020B0604020202020204" pitchFamily="34" charset="0"/>
              </a:rPr>
              <a:t>Source: </a:t>
            </a:r>
            <a:r>
              <a:rPr lang="en-US" sz="1100">
                <a:solidFill>
                  <a:schemeClr val="bg2">
                    <a:lumMod val="50000"/>
                  </a:schemeClr>
                </a:solidFill>
                <a:latin typeface="Arial" panose="020B0604020202020204" pitchFamily="34" charset="0"/>
                <a:cs typeface="Arial" panose="020B0604020202020204" pitchFamily="34" charset="0"/>
              </a:rPr>
              <a:t>Water on the Web | Understanding | Water Quality | Parameters | Turbidity. (2022). Retrieved 17 June 2022, from https://waterontheweb.org/under/waterquality/turbidity.html</a:t>
            </a:r>
          </a:p>
          <a:p>
            <a:r>
              <a:rPr lang="en-US" sz="1100" smtClean="0">
                <a:solidFill>
                  <a:schemeClr val="bg2">
                    <a:lumMod val="50000"/>
                  </a:schemeClr>
                </a:solidFill>
                <a:latin typeface="Arial" panose="020B0604020202020204" pitchFamily="34" charset="0"/>
                <a:cs typeface="Arial" panose="020B0604020202020204" pitchFamily="34" charset="0"/>
              </a:rPr>
              <a:t>              Denver </a:t>
            </a:r>
            <a:r>
              <a:rPr lang="en-US" sz="1100">
                <a:solidFill>
                  <a:schemeClr val="bg2">
                    <a:lumMod val="50000"/>
                  </a:schemeClr>
                </a:solidFill>
                <a:latin typeface="Arial" panose="020B0604020202020204" pitchFamily="34" charset="0"/>
                <a:cs typeface="Arial" panose="020B0604020202020204" pitchFamily="34" charset="0"/>
              </a:rPr>
              <a:t>Water Increases pH Levels in Drinking Water. (2022). Retrieved 17 June 2022, from https://swmetrowater.org/denver-water-increases-ph-levels-in-drinking-water/</a:t>
            </a:r>
            <a:endParaRPr lang="vi-VN" sz="1100">
              <a:solidFill>
                <a:schemeClr val="bg2">
                  <a:lumMod val="50000"/>
                </a:schemeClr>
              </a:solidFill>
            </a:endParaRPr>
          </a:p>
        </p:txBody>
      </p:sp>
    </p:spTree>
    <p:extLst>
      <p:ext uri="{BB962C8B-B14F-4D97-AF65-F5344CB8AC3E}">
        <p14:creationId xmlns:p14="http://schemas.microsoft.com/office/powerpoint/2010/main" val="25191904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270357" y="6461469"/>
            <a:ext cx="2743200" cy="365125"/>
          </a:xfrm>
        </p:spPr>
        <p:txBody>
          <a:bodyPr/>
          <a:lstStyle/>
          <a:p>
            <a:fld id="{DCC940C1-AB0E-4982-BB7E-4A0958B9339B}" type="slidenum">
              <a:rPr lang="vi-VN" smtClean="0"/>
              <a:t>7</a:t>
            </a:fld>
            <a:endParaRPr lang="vi-VN"/>
          </a:p>
        </p:txBody>
      </p:sp>
      <p:sp>
        <p:nvSpPr>
          <p:cNvPr id="5" name="Rectangle 4"/>
          <p:cNvSpPr/>
          <p:nvPr/>
        </p:nvSpPr>
        <p:spPr>
          <a:xfrm>
            <a:off x="4071071" y="633714"/>
            <a:ext cx="3678058" cy="477054"/>
          </a:xfrm>
          <a:prstGeom prst="rect">
            <a:avLst/>
          </a:prstGeom>
        </p:spPr>
        <p:txBody>
          <a:bodyPr wrap="none">
            <a:spAutoFit/>
          </a:bodyPr>
          <a:lstStyle/>
          <a:p>
            <a:r>
              <a:rPr lang="en-US" sz="2500" b="1" smtClean="0"/>
              <a:t>Lora Technology Overview</a:t>
            </a:r>
            <a:endParaRPr lang="vi-VN" sz="2500" b="1"/>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35564" y="0"/>
            <a:ext cx="1689904" cy="1267428"/>
          </a:xfrm>
          <a:prstGeom prst="rect">
            <a:avLst/>
          </a:prstGeom>
        </p:spPr>
      </p:pic>
      <p:sp>
        <p:nvSpPr>
          <p:cNvPr id="7" name="AutoShape 2" descr="Summary comparison of the using wireless technologies for Io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vi-VN"/>
          </a:p>
        </p:txBody>
      </p:sp>
      <p:sp>
        <p:nvSpPr>
          <p:cNvPr id="8" name="AutoShape 4" descr="Summary comparison of the using wireless technologies for IoT."/>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vi-VN"/>
          </a:p>
        </p:txBody>
      </p:sp>
      <p:pic>
        <p:nvPicPr>
          <p:cNvPr id="1030" name="Picture 6" descr="Présentation de la technologie LoRa de Semtech | Semtech"/>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7975" y="2272578"/>
            <a:ext cx="4568825" cy="228441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57264" y="2251638"/>
            <a:ext cx="6181547" cy="2305353"/>
          </a:xfrm>
          <a:prstGeom prst="rect">
            <a:avLst/>
          </a:prstGeom>
        </p:spPr>
      </p:pic>
      <p:sp>
        <p:nvSpPr>
          <p:cNvPr id="19" name="TextBox 18"/>
          <p:cNvSpPr txBox="1"/>
          <p:nvPr/>
        </p:nvSpPr>
        <p:spPr>
          <a:xfrm>
            <a:off x="0" y="6395707"/>
            <a:ext cx="12192000" cy="430887"/>
          </a:xfrm>
          <a:prstGeom prst="rect">
            <a:avLst/>
          </a:prstGeom>
          <a:noFill/>
        </p:spPr>
        <p:txBody>
          <a:bodyPr wrap="square" rtlCol="0">
            <a:spAutoFit/>
          </a:bodyPr>
          <a:lstStyle/>
          <a:p>
            <a:r>
              <a:rPr lang="en-US" sz="1100" smtClean="0">
                <a:solidFill>
                  <a:schemeClr val="bg2">
                    <a:lumMod val="50000"/>
                  </a:schemeClr>
                </a:solidFill>
                <a:latin typeface="Arial" panose="020B0604020202020204" pitchFamily="34" charset="0"/>
                <a:cs typeface="Arial" panose="020B0604020202020204" pitchFamily="34" charset="0"/>
              </a:rPr>
              <a:t>Source:</a:t>
            </a:r>
            <a:r>
              <a:rPr lang="fr-FR" sz="1100" smtClean="0">
                <a:solidFill>
                  <a:schemeClr val="bg2">
                    <a:lumMod val="50000"/>
                  </a:schemeClr>
                </a:solidFill>
                <a:latin typeface="Arial" panose="020B0604020202020204" pitchFamily="34" charset="0"/>
                <a:cs typeface="Arial" panose="020B0604020202020204" pitchFamily="34" charset="0"/>
              </a:rPr>
              <a:t> </a:t>
            </a:r>
            <a:r>
              <a:rPr lang="vi-VN" sz="1100" smtClean="0">
                <a:solidFill>
                  <a:schemeClr val="bg2">
                    <a:lumMod val="50000"/>
                  </a:schemeClr>
                </a:solidFill>
              </a:rPr>
              <a:t>Energy </a:t>
            </a:r>
            <a:r>
              <a:rPr lang="vi-VN" sz="1100">
                <a:solidFill>
                  <a:schemeClr val="bg2">
                    <a:lumMod val="50000"/>
                  </a:schemeClr>
                </a:solidFill>
              </a:rPr>
              <a:t>Harvesting Techniques for Wireless Sensor Networks/Radio-Frequency Identification: A Review. Symmetry, 11(7), 865 | 10.3390/sym11070865. (2022). Retrieved </a:t>
            </a:r>
            <a:r>
              <a:rPr lang="vi-VN" sz="1100">
                <a:solidFill>
                  <a:schemeClr val="bg2">
                    <a:lumMod val="50000"/>
                  </a:schemeClr>
                </a:solidFill>
              </a:rPr>
              <a:t>17 </a:t>
            </a:r>
            <a:r>
              <a:rPr lang="vi-VN" sz="1100" smtClean="0">
                <a:solidFill>
                  <a:schemeClr val="bg2">
                    <a:lumMod val="50000"/>
                  </a:schemeClr>
                </a:solidFill>
              </a:rPr>
              <a:t>June</a:t>
            </a:r>
            <a:r>
              <a:rPr lang="en-US" sz="1100" smtClean="0">
                <a:solidFill>
                  <a:schemeClr val="bg2">
                    <a:lumMod val="50000"/>
                  </a:schemeClr>
                </a:solidFill>
              </a:rPr>
              <a:t> </a:t>
            </a:r>
            <a:r>
              <a:rPr lang="vi-VN" sz="1100" smtClean="0">
                <a:solidFill>
                  <a:schemeClr val="bg2">
                    <a:lumMod val="50000"/>
                  </a:schemeClr>
                </a:solidFill>
              </a:rPr>
              <a:t>2022</a:t>
            </a:r>
            <a:endParaRPr lang="en-US" sz="1100" smtClean="0">
              <a:solidFill>
                <a:schemeClr val="bg2">
                  <a:lumMod val="50000"/>
                </a:schemeClr>
              </a:solidFill>
            </a:endParaRPr>
          </a:p>
          <a:p>
            <a:r>
              <a:rPr lang="fr-FR" sz="1100" smtClean="0">
                <a:solidFill>
                  <a:schemeClr val="bg2">
                    <a:lumMod val="50000"/>
                  </a:schemeClr>
                </a:solidFill>
              </a:rPr>
              <a:t>                Qu'est-ce </a:t>
            </a:r>
            <a:r>
              <a:rPr lang="fr-FR" sz="1100">
                <a:solidFill>
                  <a:schemeClr val="bg2">
                    <a:lumMod val="50000"/>
                  </a:schemeClr>
                </a:solidFill>
              </a:rPr>
              <a:t>que LoRa® ?. (2022). Retrieved 17 June 2022, from https://fr.semtech.com/lora</a:t>
            </a:r>
            <a:endParaRPr lang="vi-VN" sz="1100">
              <a:solidFill>
                <a:schemeClr val="bg2">
                  <a:lumMod val="50000"/>
                </a:schemeClr>
              </a:solidFill>
            </a:endParaRPr>
          </a:p>
        </p:txBody>
      </p:sp>
    </p:spTree>
    <p:extLst>
      <p:ext uri="{BB962C8B-B14F-4D97-AF65-F5344CB8AC3E}">
        <p14:creationId xmlns:p14="http://schemas.microsoft.com/office/powerpoint/2010/main" val="19789700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270357" y="6461469"/>
            <a:ext cx="2743200" cy="365125"/>
          </a:xfrm>
        </p:spPr>
        <p:txBody>
          <a:bodyPr/>
          <a:lstStyle/>
          <a:p>
            <a:fld id="{DCC940C1-AB0E-4982-BB7E-4A0958B9339B}" type="slidenum">
              <a:rPr lang="vi-VN" smtClean="0"/>
              <a:t>8</a:t>
            </a:fld>
            <a:endParaRPr lang="vi-VN"/>
          </a:p>
        </p:txBody>
      </p:sp>
      <p:sp>
        <p:nvSpPr>
          <p:cNvPr id="5" name="Rectangle 4"/>
          <p:cNvSpPr/>
          <p:nvPr/>
        </p:nvSpPr>
        <p:spPr>
          <a:xfrm>
            <a:off x="4096092" y="577077"/>
            <a:ext cx="3999813" cy="477054"/>
          </a:xfrm>
          <a:prstGeom prst="rect">
            <a:avLst/>
          </a:prstGeom>
        </p:spPr>
        <p:txBody>
          <a:bodyPr wrap="none">
            <a:spAutoFit/>
          </a:bodyPr>
          <a:lstStyle/>
          <a:p>
            <a:r>
              <a:rPr lang="en-US" sz="2500" b="1">
                <a:latin typeface="Arial" panose="020B0604020202020204" pitchFamily="34" charset="0"/>
                <a:cs typeface="Arial" panose="020B0604020202020204" pitchFamily="34" charset="0"/>
              </a:rPr>
              <a:t>MQTT </a:t>
            </a:r>
            <a:r>
              <a:rPr lang="en-US" sz="2500" b="1" smtClean="0">
                <a:latin typeface="Arial" panose="020B0604020202020204" pitchFamily="34" charset="0"/>
                <a:cs typeface="Arial" panose="020B0604020202020204" pitchFamily="34" charset="0"/>
              </a:rPr>
              <a:t>Protocol </a:t>
            </a:r>
            <a:r>
              <a:rPr lang="en-US" sz="2500" b="1">
                <a:latin typeface="Arial" panose="020B0604020202020204" pitchFamily="34" charset="0"/>
                <a:cs typeface="Arial" panose="020B0604020202020204" pitchFamily="34" charset="0"/>
              </a:rPr>
              <a:t>Overview</a:t>
            </a:r>
            <a:endParaRPr lang="vi-VN" sz="2500" b="1"/>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35564" y="0"/>
            <a:ext cx="1689904" cy="1267428"/>
          </a:xfrm>
          <a:prstGeom prst="rect">
            <a:avLst/>
          </a:prstGeom>
        </p:spPr>
      </p:pic>
      <p:sp>
        <p:nvSpPr>
          <p:cNvPr id="7" name="AutoShape 2" descr="Summary comparison of the using wireless technologies for Io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vi-VN"/>
          </a:p>
        </p:txBody>
      </p:sp>
      <p:sp>
        <p:nvSpPr>
          <p:cNvPr id="8" name="AutoShape 4" descr="Summary comparison of the using wireless technologies for IoT."/>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vi-VN"/>
          </a:p>
        </p:txBody>
      </p:sp>
      <p:sp>
        <p:nvSpPr>
          <p:cNvPr id="19" name="TextBox 18"/>
          <p:cNvSpPr txBox="1"/>
          <p:nvPr/>
        </p:nvSpPr>
        <p:spPr>
          <a:xfrm>
            <a:off x="0" y="6592621"/>
            <a:ext cx="12192000" cy="430887"/>
          </a:xfrm>
          <a:prstGeom prst="rect">
            <a:avLst/>
          </a:prstGeom>
          <a:noFill/>
        </p:spPr>
        <p:txBody>
          <a:bodyPr wrap="square" rtlCol="0">
            <a:spAutoFit/>
          </a:bodyPr>
          <a:lstStyle/>
          <a:p>
            <a:r>
              <a:rPr lang="en-US" sz="1100" smtClean="0">
                <a:solidFill>
                  <a:schemeClr val="bg2">
                    <a:lumMod val="50000"/>
                  </a:schemeClr>
                </a:solidFill>
                <a:latin typeface="Arial" panose="020B0604020202020204" pitchFamily="34" charset="0"/>
                <a:cs typeface="Arial" panose="020B0604020202020204" pitchFamily="34" charset="0"/>
              </a:rPr>
              <a:t>Source:</a:t>
            </a:r>
            <a:r>
              <a:rPr lang="fr-FR" sz="1100" smtClean="0">
                <a:solidFill>
                  <a:schemeClr val="bg2">
                    <a:lumMod val="50000"/>
                  </a:schemeClr>
                </a:solidFill>
                <a:latin typeface="Arial" panose="020B0604020202020204" pitchFamily="34" charset="0"/>
                <a:cs typeface="Arial" panose="020B0604020202020204" pitchFamily="34" charset="0"/>
              </a:rPr>
              <a:t> </a:t>
            </a:r>
            <a:r>
              <a:rPr lang="vi-VN" sz="1100" smtClean="0">
                <a:solidFill>
                  <a:schemeClr val="bg2">
                    <a:lumMod val="50000"/>
                  </a:schemeClr>
                </a:solidFill>
              </a:rPr>
              <a:t>2022</a:t>
            </a:r>
            <a:r>
              <a:rPr lang="en-US" sz="1100" smtClean="0">
                <a:solidFill>
                  <a:schemeClr val="bg2">
                    <a:lumMod val="50000"/>
                  </a:schemeClr>
                </a:solidFill>
              </a:rPr>
              <a:t> Getting </a:t>
            </a:r>
            <a:r>
              <a:rPr lang="en-US" sz="1100">
                <a:solidFill>
                  <a:schemeClr val="bg2">
                    <a:lumMod val="50000"/>
                  </a:schemeClr>
                </a:solidFill>
              </a:rPr>
              <a:t>Started with MQTT. (2022). Retrieved 17 June 2022, from https://www.hivemq.com/blog/how-to-get-started-with-mqtt/</a:t>
            </a:r>
          </a:p>
          <a:p>
            <a:r>
              <a:rPr lang="fr-FR" sz="1100" smtClean="0">
                <a:solidFill>
                  <a:schemeClr val="bg2">
                    <a:lumMod val="50000"/>
                  </a:schemeClr>
                </a:solidFill>
              </a:rPr>
              <a:t>                </a:t>
            </a:r>
            <a:endParaRPr lang="vi-VN" sz="1100">
              <a:solidFill>
                <a:schemeClr val="bg2">
                  <a:lumMod val="50000"/>
                </a:schemeClr>
              </a:solidFill>
            </a:endParaRPr>
          </a:p>
        </p:txBody>
      </p:sp>
      <p:pic>
        <p:nvPicPr>
          <p:cNvPr id="10" name="Picture 9"/>
          <p:cNvPicPr>
            <a:picLocks noChangeAspect="1"/>
          </p:cNvPicPr>
          <p:nvPr/>
        </p:nvPicPr>
        <p:blipFill>
          <a:blip r:embed="rId5"/>
          <a:stretch>
            <a:fillRect/>
          </a:stretch>
        </p:blipFill>
        <p:spPr>
          <a:xfrm>
            <a:off x="1128710" y="2167880"/>
            <a:ext cx="9934575" cy="2838450"/>
          </a:xfrm>
          <a:prstGeom prst="rect">
            <a:avLst/>
          </a:prstGeom>
        </p:spPr>
      </p:pic>
      <p:sp>
        <p:nvSpPr>
          <p:cNvPr id="12" name="Slide Number Placeholder 21"/>
          <p:cNvSpPr txBox="1">
            <a:spLocks/>
          </p:cNvSpPr>
          <p:nvPr/>
        </p:nvSpPr>
        <p:spPr>
          <a:xfrm>
            <a:off x="8610600" y="6356350"/>
            <a:ext cx="2743200" cy="365125"/>
          </a:xfrm>
          <a:prstGeom prst="rect">
            <a:avLst/>
          </a:prstGeom>
        </p:spPr>
        <p:txBody>
          <a:bodyPr vert="horz" lIns="91440" tIns="45720" rIns="91440" bIns="45720" rtlCol="0" anchor="ctr"/>
          <a:lstStyle>
            <a:defPPr>
              <a:defRPr lang="vi-V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DDF8147-A4C8-49D0-AF93-90250315119F}" type="slidenum">
              <a:rPr lang="vi-VN" smtClean="0"/>
              <a:pPr/>
              <a:t>8</a:t>
            </a:fld>
            <a:endParaRPr lang="vi-VN"/>
          </a:p>
        </p:txBody>
      </p:sp>
    </p:spTree>
    <p:extLst>
      <p:ext uri="{BB962C8B-B14F-4D97-AF65-F5344CB8AC3E}">
        <p14:creationId xmlns:p14="http://schemas.microsoft.com/office/powerpoint/2010/main" val="36400297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4165535F-B580-4411-AFBA-1BA6A3DF4A5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924796" cy="1009409"/>
          </a:xfrm>
          <a:prstGeom prst="rect">
            <a:avLst/>
          </a:prstGeom>
        </p:spPr>
      </p:pic>
      <p:sp>
        <p:nvSpPr>
          <p:cNvPr id="28" name="Rectangle 27">
            <a:extLst>
              <a:ext uri="{FF2B5EF4-FFF2-40B4-BE49-F238E27FC236}">
                <a16:creationId xmlns:a16="http://schemas.microsoft.com/office/drawing/2014/main" id="{AE98A64D-B612-4A75-BD09-14ABC174A59A}"/>
              </a:ext>
            </a:extLst>
          </p:cNvPr>
          <p:cNvSpPr/>
          <p:nvPr/>
        </p:nvSpPr>
        <p:spPr>
          <a:xfrm>
            <a:off x="4508634" y="135372"/>
            <a:ext cx="3553217"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FF0000"/>
                </a:solidFill>
                <a:latin typeface="Arial" panose="020B0604020202020204" pitchFamily="34" charset="0"/>
                <a:cs typeface="Arial" panose="020B0604020202020204" pitchFamily="34" charset="0"/>
              </a:rPr>
              <a:t>THE UNIVERSITY OF DANANG</a:t>
            </a:r>
          </a:p>
        </p:txBody>
      </p:sp>
      <p:sp>
        <p:nvSpPr>
          <p:cNvPr id="29" name="Rectangle 28">
            <a:extLst>
              <a:ext uri="{FF2B5EF4-FFF2-40B4-BE49-F238E27FC236}">
                <a16:creationId xmlns:a16="http://schemas.microsoft.com/office/drawing/2014/main" id="{1344B618-85F9-4522-94A6-CD143EE082AD}"/>
              </a:ext>
            </a:extLst>
          </p:cNvPr>
          <p:cNvSpPr/>
          <p:nvPr/>
        </p:nvSpPr>
        <p:spPr>
          <a:xfrm>
            <a:off x="2427547" y="504704"/>
            <a:ext cx="8473441" cy="369332"/>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solidFill>
                  <a:srgbClr val="364F8A"/>
                </a:solidFill>
                <a:latin typeface="Arial" panose="020B0604020202020204" pitchFamily="34" charset="0"/>
                <a:cs typeface="Arial" panose="020B0604020202020204" pitchFamily="34" charset="0"/>
              </a:rPr>
              <a:t>Vietnam - Korea University of Information and Communication Technology</a:t>
            </a:r>
          </a:p>
        </p:txBody>
      </p:sp>
      <p:sp>
        <p:nvSpPr>
          <p:cNvPr id="30" name="Rectangle 29"/>
          <p:cNvSpPr/>
          <p:nvPr/>
        </p:nvSpPr>
        <p:spPr>
          <a:xfrm>
            <a:off x="6230619" y="2881348"/>
            <a:ext cx="1392259" cy="209550"/>
          </a:xfrm>
          <a:prstGeom prst="rect">
            <a:avLst/>
          </a:prstGeom>
          <a:solidFill>
            <a:srgbClr val="1AA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6423246" y="2413886"/>
            <a:ext cx="1007007" cy="1015663"/>
          </a:xfrm>
          <a:prstGeom prst="rect">
            <a:avLst/>
          </a:prstGeom>
        </p:spPr>
        <p:txBody>
          <a:bodyPr wrap="none">
            <a:spAutoFit/>
          </a:bodyPr>
          <a:lstStyle/>
          <a:p>
            <a:pPr algn="ctr"/>
            <a:r>
              <a:rPr lang="vi-VN" sz="6000" b="1" smtClean="0">
                <a:latin typeface="Bahnschrift SemiBold" panose="020B0502040204020203" pitchFamily="34" charset="0"/>
              </a:rPr>
              <a:t>0</a:t>
            </a:r>
            <a:r>
              <a:rPr lang="en-US" sz="6000" b="1">
                <a:latin typeface="Bahnschrift SemiBold" panose="020B0502040204020203" pitchFamily="34" charset="0"/>
              </a:rPr>
              <a:t>2</a:t>
            </a:r>
          </a:p>
        </p:txBody>
      </p:sp>
      <p:sp>
        <p:nvSpPr>
          <p:cNvPr id="32" name="TextBox 31"/>
          <p:cNvSpPr txBox="1"/>
          <p:nvPr/>
        </p:nvSpPr>
        <p:spPr>
          <a:xfrm>
            <a:off x="6230619" y="3558360"/>
            <a:ext cx="5806174" cy="1824923"/>
          </a:xfrm>
          <a:prstGeom prst="rect">
            <a:avLst/>
          </a:prstGeom>
          <a:noFill/>
        </p:spPr>
        <p:txBody>
          <a:bodyPr wrap="square" rtlCol="0">
            <a:spAutoFit/>
          </a:bodyPr>
          <a:lstStyle/>
          <a:p>
            <a:pPr>
              <a:lnSpc>
                <a:spcPct val="150000"/>
              </a:lnSpc>
            </a:pPr>
            <a:r>
              <a:rPr lang="en-US" sz="4000" b="1" dirty="0" smtClean="0">
                <a:latin typeface="Arial" panose="020B0604020202020204" pitchFamily="34" charset="0"/>
                <a:cs typeface="Arial" panose="020B0604020202020204" pitchFamily="34" charset="0"/>
              </a:rPr>
              <a:t>ANALYSIS AND SYSTEM DESIGN</a:t>
            </a:r>
            <a:endParaRPr lang="vi-VN" sz="4000" b="1" dirty="0">
              <a:cs typeface="Arial" panose="020B0604020202020204" pitchFamily="34" charset="0"/>
            </a:endParaRPr>
          </a:p>
        </p:txBody>
      </p:sp>
      <p:sp>
        <p:nvSpPr>
          <p:cNvPr id="34" name="Slide Number Placeholder 33"/>
          <p:cNvSpPr>
            <a:spLocks noGrp="1"/>
          </p:cNvSpPr>
          <p:nvPr>
            <p:ph type="sldNum" sz="quarter" idx="12"/>
          </p:nvPr>
        </p:nvSpPr>
        <p:spPr/>
        <p:txBody>
          <a:bodyPr/>
          <a:lstStyle/>
          <a:p>
            <a:fld id="{DCC940C1-AB0E-4982-BB7E-4A0958B9339B}" type="slidenum">
              <a:rPr lang="vi-VN" smtClean="0"/>
              <a:t>9</a:t>
            </a:fld>
            <a:endParaRPr lang="vi-VN"/>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0838" y="1493134"/>
            <a:ext cx="4560425" cy="4560425"/>
          </a:xfrm>
          <a:prstGeom prst="rect">
            <a:avLst/>
          </a:prstGeom>
        </p:spPr>
      </p:pic>
    </p:spTree>
    <p:extLst>
      <p:ext uri="{BB962C8B-B14F-4D97-AF65-F5344CB8AC3E}">
        <p14:creationId xmlns:p14="http://schemas.microsoft.com/office/powerpoint/2010/main" val="72629859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1006</TotalTime>
  <Words>1579</Words>
  <Application>Microsoft Office PowerPoint</Application>
  <PresentationFormat>Widescreen</PresentationFormat>
  <Paragraphs>196</Paragraphs>
  <Slides>21</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Arial </vt:lpstr>
      <vt:lpstr>Bahnschrift SemiBold</vt:lpstr>
      <vt:lpstr>Calibri</vt:lpstr>
      <vt:lpstr>Calibri Light</vt:lpstr>
      <vt:lpstr>Cambria Math</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rubi hi</dc:creator>
  <cp:lastModifiedBy>rubi hi</cp:lastModifiedBy>
  <cp:revision>82</cp:revision>
  <dcterms:created xsi:type="dcterms:W3CDTF">2022-01-20T14:36:20Z</dcterms:created>
  <dcterms:modified xsi:type="dcterms:W3CDTF">2022-06-17T18:01:11Z</dcterms:modified>
</cp:coreProperties>
</file>

<file path=docProps/thumbnail.jpeg>
</file>